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9" r:id="rId5"/>
    <p:sldMasterId id="2147483721" r:id="rId6"/>
    <p:sldMasterId id="2147483733" r:id="rId7"/>
  </p:sldMasterIdLst>
  <p:notesMasterIdLst>
    <p:notesMasterId r:id="rId36"/>
  </p:notesMasterIdLst>
  <p:sldIdLst>
    <p:sldId id="257" r:id="rId8"/>
    <p:sldId id="282" r:id="rId9"/>
    <p:sldId id="284" r:id="rId10"/>
    <p:sldId id="285" r:id="rId11"/>
    <p:sldId id="259" r:id="rId12"/>
    <p:sldId id="260" r:id="rId13"/>
    <p:sldId id="261" r:id="rId14"/>
    <p:sldId id="262" r:id="rId15"/>
    <p:sldId id="265" r:id="rId16"/>
    <p:sldId id="263" r:id="rId17"/>
    <p:sldId id="266" r:id="rId18"/>
    <p:sldId id="267" r:id="rId19"/>
    <p:sldId id="269" r:id="rId20"/>
    <p:sldId id="268" r:id="rId21"/>
    <p:sldId id="280" r:id="rId22"/>
    <p:sldId id="270" r:id="rId23"/>
    <p:sldId id="272" r:id="rId24"/>
    <p:sldId id="271" r:id="rId25"/>
    <p:sldId id="273" r:id="rId26"/>
    <p:sldId id="277" r:id="rId27"/>
    <p:sldId id="278" r:id="rId28"/>
    <p:sldId id="275" r:id="rId29"/>
    <p:sldId id="286" r:id="rId30"/>
    <p:sldId id="264" r:id="rId31"/>
    <p:sldId id="287" r:id="rId32"/>
    <p:sldId id="288" r:id="rId33"/>
    <p:sldId id="289" r:id="rId34"/>
    <p:sldId id="276" r:id="rId35"/>
  </p:sldIdLst>
  <p:sldSz cx="9144000" cy="6858000" type="screen4x3"/>
  <p:notesSz cx="6770688" cy="99028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116" d="100"/>
          <a:sy n="116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965" cy="4951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5156" y="0"/>
            <a:ext cx="2933965" cy="4951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6062F-A70A-4E0E-9DAD-39FEC6068E9E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2950"/>
            <a:ext cx="4948238" cy="3713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069" y="4703842"/>
            <a:ext cx="5416550" cy="4456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5965"/>
            <a:ext cx="2933965" cy="4951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5156" y="9405965"/>
            <a:ext cx="2933965" cy="4951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14766-65A7-42E0-B84E-C499101AC0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887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B41D2A-F896-4E44-8C5E-B3C47D59F5C9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7853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04D8C8-DEA9-490F-9CE0-9A689DBA38E7}" type="slidenum">
              <a:rPr lang="ru-RU" smtClean="0">
                <a:latin typeface="Arial" pitchFamily="34" charset="0"/>
              </a:rPr>
              <a:pPr/>
              <a:t>22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9253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14766-65A7-42E0-B84E-C499101AC0A1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4035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1259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1F6D03-425B-4345-B407-607561D450D0}" type="slidenum">
              <a:rPr lang="en-US" smtClean="0">
                <a:latin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041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040CD-D043-40E4-AE97-1D6CC3621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9645"/>
      </p:ext>
    </p:extLst>
  </p:cSld>
  <p:clrMapOvr>
    <a:masterClrMapping/>
  </p:clrMapOvr>
  <p:transition spd="med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5660313"/>
      </p:ext>
    </p:extLst>
  </p:cSld>
  <p:clrMapOvr>
    <a:masterClrMapping/>
  </p:clrMapOvr>
  <p:transition spd="med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5782841"/>
      </p:ext>
    </p:extLst>
  </p:cSld>
  <p:clrMapOvr>
    <a:masterClrMapping/>
  </p:clrMapOvr>
  <p:transition spd="med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6423389"/>
      </p:ext>
    </p:extLst>
  </p:cSld>
  <p:clrMapOvr>
    <a:masterClrMapping/>
  </p:clrMapOvr>
  <p:transition spd="med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6977505"/>
      </p:ext>
    </p:extLst>
  </p:cSld>
  <p:clrMapOvr>
    <a:masterClrMapping/>
  </p:clrMapOvr>
  <p:transition spd="med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1678876"/>
      </p:ext>
    </p:extLst>
  </p:cSld>
  <p:clrMapOvr>
    <a:masterClrMapping/>
  </p:clrMapOvr>
  <p:transition spd="med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8848718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4377804"/>
      </p:ext>
    </p:extLst>
  </p:cSld>
  <p:clrMapOvr>
    <a:masterClrMapping/>
  </p:clrMapOvr>
  <p:transition spd="med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3157767"/>
      </p:ext>
    </p:extLst>
  </p:cSld>
  <p:clrMapOvr>
    <a:masterClrMapping/>
  </p:clrMapOvr>
  <p:transition spd="med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5253750"/>
      </p:ext>
    </p:extLst>
  </p:cSld>
  <p:clrMapOvr>
    <a:masterClrMapping/>
  </p:clrMapOvr>
  <p:transition spd="med"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8460016"/>
      </p:ext>
    </p:extLst>
  </p:cSld>
  <p:clrMapOvr>
    <a:masterClrMapping/>
  </p:clrMapOvr>
  <p:transition spd="med"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7302520"/>
      </p:ext>
    </p:extLst>
  </p:cSld>
  <p:clrMapOvr>
    <a:masterClrMapping/>
  </p:clrMapOvr>
  <p:transition spd="med"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7117850"/>
      </p:ext>
    </p:extLst>
  </p:cSld>
  <p:clrMapOvr>
    <a:masterClrMapping/>
  </p:clrMapOvr>
  <p:transition spd="med"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3342175"/>
      </p:ext>
    </p:extLst>
  </p:cSld>
  <p:clrMapOvr>
    <a:masterClrMapping/>
  </p:clrMapOvr>
  <p:transition spd="med"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2021737"/>
      </p:ext>
    </p:extLst>
  </p:cSld>
  <p:clrMapOvr>
    <a:masterClrMapping/>
  </p:clrMapOvr>
  <p:transition spd="med"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391310"/>
      </p:ext>
    </p:extLst>
  </p:cSld>
  <p:clrMapOvr>
    <a:masterClrMapping/>
  </p:clrMapOvr>
  <p:transition spd="med"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4493043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1339098"/>
      </p:ext>
    </p:extLst>
  </p:cSld>
  <p:clrMapOvr>
    <a:masterClrMapping/>
  </p:clrMapOvr>
  <p:transition spd="med"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7788932"/>
      </p:ext>
    </p:extLst>
  </p:cSld>
  <p:clrMapOvr>
    <a:masterClrMapping/>
  </p:clrMapOvr>
  <p:transition spd="med"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0355992"/>
      </p:ext>
    </p:extLst>
  </p:cSld>
  <p:clrMapOvr>
    <a:masterClrMapping/>
  </p:clrMapOvr>
  <p:transition spd="med"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6752482"/>
      </p:ext>
    </p:extLst>
  </p:cSld>
  <p:clrMapOvr>
    <a:masterClrMapping/>
  </p:clrMapOvr>
  <p:transition spd="med"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8674916"/>
      </p:ext>
    </p:extLst>
  </p:cSld>
  <p:clrMapOvr>
    <a:masterClrMapping/>
  </p:clrMapOvr>
  <p:transition spd="med"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7641715"/>
      </p:ext>
    </p:extLst>
  </p:cSld>
  <p:clrMapOvr>
    <a:masterClrMapping/>
  </p:clrMapOvr>
  <p:transition spd="med">
    <p:wedg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5534672"/>
      </p:ext>
    </p:extLst>
  </p:cSld>
  <p:clrMapOvr>
    <a:masterClrMapping/>
  </p:clrMapOvr>
  <p:transition spd="med">
    <p:wedg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8194423"/>
      </p:ext>
    </p:extLst>
  </p:cSld>
  <p:clrMapOvr>
    <a:masterClrMapping/>
  </p:clrMapOvr>
  <p:transition spd="med">
    <p:wedg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7730639"/>
      </p:ext>
    </p:extLst>
  </p:cSld>
  <p:clrMapOvr>
    <a:masterClrMapping/>
  </p:clrMapOvr>
  <p:transition spd="med">
    <p:wedg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1595269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5644068"/>
      </p:ext>
    </p:extLst>
  </p:cSld>
  <p:clrMapOvr>
    <a:masterClrMapping/>
  </p:clrMapOvr>
  <p:transition spd="med">
    <p:wedg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0285317"/>
      </p:ext>
    </p:extLst>
  </p:cSld>
  <p:clrMapOvr>
    <a:masterClrMapping/>
  </p:clrMapOvr>
  <p:transition spd="med">
    <p:wedg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4309653"/>
      </p:ext>
    </p:extLst>
  </p:cSld>
  <p:clrMapOvr>
    <a:masterClrMapping/>
  </p:clrMapOvr>
  <p:transition spd="med">
    <p:wedg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8148219"/>
      </p:ext>
    </p:extLst>
  </p:cSld>
  <p:clrMapOvr>
    <a:masterClrMapping/>
  </p:clrMapOvr>
  <p:transition spd="med">
    <p:wedg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0232102"/>
      </p:ext>
    </p:extLst>
  </p:cSld>
  <p:clrMapOvr>
    <a:masterClrMapping/>
  </p:clrMapOvr>
  <p:transition spd="med">
    <p:wedg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0908046"/>
      </p:ext>
    </p:extLst>
  </p:cSld>
  <p:clrMapOvr>
    <a:masterClrMapping/>
  </p:clrMapOvr>
  <p:transition spd="med">
    <p:wedg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C9D7-5FA2-4DBB-B1AB-D2DD94565C8F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0636E91-506C-488D-9B97-6F3AAB667331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16882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C9D7-5FA2-4DBB-B1AB-D2DD94565C8F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0636E91-506C-488D-9B97-6F3AAB667331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847990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C9D7-5FA2-4DBB-B1AB-D2DD94565C8F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0636E91-506C-488D-9B97-6F3AAB667331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633212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C6AC9D7-5FA2-4DBB-B1AB-D2DD94565C8F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6E91-506C-488D-9B97-6F3AAB667331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955304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C9D7-5FA2-4DBB-B1AB-D2DD94565C8F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0636E91-506C-488D-9B97-6F3AAB667331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903635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C9D7-5FA2-4DBB-B1AB-D2DD94565C8F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0636E91-506C-488D-9B97-6F3AAB667331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68063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C9D7-5FA2-4DBB-B1AB-D2DD94565C8F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636E91-506C-488D-9B97-6F3AAB667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7275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0636E91-506C-488D-9B97-6F3AAB667331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C9D7-5FA2-4DBB-B1AB-D2DD94565C8F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6356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0636E91-506C-488D-9B97-6F3AAB667331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C6AC9D7-5FA2-4DBB-B1AB-D2DD94565C8F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67569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C9D7-5FA2-4DBB-B1AB-D2DD94565C8F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6E91-506C-488D-9B97-6F3AAB667331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4968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0636E91-506C-488D-9B97-6F3AAB667331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C9D7-5FA2-4DBB-B1AB-D2DD94565C8F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443314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C9D7-5FA2-4DBB-B1AB-D2DD94565C8F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0636E91-506C-488D-9B97-6F3AAB667331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587920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C9D7-5FA2-4DBB-B1AB-D2DD94565C8F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0636E91-506C-488D-9B97-6F3AAB667331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975804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C9D7-5FA2-4DBB-B1AB-D2DD94565C8F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0636E91-506C-488D-9B97-6F3AAB667331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751638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C6AC9D7-5FA2-4DBB-B1AB-D2DD94565C8F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6E91-506C-488D-9B97-6F3AAB667331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449958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C9D7-5FA2-4DBB-B1AB-D2DD94565C8F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0636E91-506C-488D-9B97-6F3AAB667331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67451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C9D7-5FA2-4DBB-B1AB-D2DD94565C8F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0636E91-506C-488D-9B97-6F3AAB667331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21713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C9D7-5FA2-4DBB-B1AB-D2DD94565C8F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636E91-506C-488D-9B97-6F3AAB667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3780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0636E91-506C-488D-9B97-6F3AAB667331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C9D7-5FA2-4DBB-B1AB-D2DD94565C8F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3517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0636E91-506C-488D-9B97-6F3AAB667331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C6AC9D7-5FA2-4DBB-B1AB-D2DD94565C8F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22045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C9D7-5FA2-4DBB-B1AB-D2DD94565C8F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6E91-506C-488D-9B97-6F3AAB667331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923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0636E91-506C-488D-9B97-6F3AAB667331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C9D7-5FA2-4DBB-B1AB-D2DD94565C8F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237709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C9D7-5FA2-4DBB-B1AB-D2DD94565C8F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0636E91-506C-488D-9B97-6F3AAB667331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517030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C9D7-5FA2-4DBB-B1AB-D2DD94565C8F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0636E91-506C-488D-9B97-6F3AAB667331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365660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C9D7-5FA2-4DBB-B1AB-D2DD94565C8F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0636E91-506C-488D-9B97-6F3AAB667331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542801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C6AC9D7-5FA2-4DBB-B1AB-D2DD94565C8F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6E91-506C-488D-9B97-6F3AAB667331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093517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C9D7-5FA2-4DBB-B1AB-D2DD94565C8F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0636E91-506C-488D-9B97-6F3AAB667331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828064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C9D7-5FA2-4DBB-B1AB-D2DD94565C8F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0636E91-506C-488D-9B97-6F3AAB667331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39221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C9D7-5FA2-4DBB-B1AB-D2DD94565C8F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636E91-506C-488D-9B97-6F3AAB667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84411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0636E91-506C-488D-9B97-6F3AAB667331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C9D7-5FA2-4DBB-B1AB-D2DD94565C8F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8506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0636E91-506C-488D-9B97-6F3AAB667331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C6AC9D7-5FA2-4DBB-B1AB-D2DD94565C8F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9557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C9D7-5FA2-4DBB-B1AB-D2DD94565C8F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6E91-506C-488D-9B97-6F3AAB667331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823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0636E91-506C-488D-9B97-6F3AAB667331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C9D7-5FA2-4DBB-B1AB-D2DD94565C8F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79716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ас\Desktop\Снова в школу. Банеры вертикальные и горизонтальные, колокольчик школьный\xcfgty.png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0"/>
            <a:ext cx="9144000" cy="27809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19954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mpd="thickThin">
            <a:solidFill>
              <a:schemeClr val="accent5">
                <a:lumMod val="75000"/>
                <a:alpha val="7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188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324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990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C6AC9D7-5FA2-4DBB-B1AB-D2DD94565C8F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0636E91-506C-488D-9B97-6F3AAB667331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50824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C6AC9D7-5FA2-4DBB-B1AB-D2DD94565C8F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0636E91-506C-488D-9B97-6F3AAB667331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4152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C6AC9D7-5FA2-4DBB-B1AB-D2DD94565C8F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0636E91-506C-488D-9B97-6F3AAB667331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01007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&#1042;&#1095;&#1077;&#1088;&#1072;,%20&#1089;&#1077;&#1075;&#1086;&#1076;&#1085;&#1103;,%20&#1079;&#1072;&#1074;&#1090;&#1088;&#1072;.mp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caravan.kz/image/357313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&#1058;&#1077;&#1093;&#1085;&#1086;&#1083;&#1086;&#1075;&#1080;&#1080;%20&#1073;&#1091;&#1076;&#1091;&#1097;&#1077;&#1075;&#1086;.mp4" TargetMode="External"/><Relationship Id="rId1" Type="http://schemas.openxmlformats.org/officeDocument/2006/relationships/slideLayout" Target="../slideLayouts/slideLayout6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static.caravan.kz/image/357314.jp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87624" y="2492896"/>
            <a:ext cx="71705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Проект: «</a:t>
            </a: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  <a:hlinkClick r:id="rId2" action="ppaction://hlinkfile"/>
              </a:rPr>
              <a:t>Школа</a:t>
            </a: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 вчера, сегодня, завтра»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1357298"/>
            <a:ext cx="4859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Выступление на педагогическом совете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49169" y="4902453"/>
            <a:ext cx="32012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Модератор: Савицкая Н.А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Подготовили: Лукьянова Т.М,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Столзенко</a:t>
            </a:r>
            <a:r>
              <a:rPr lang="ru-RU" dirty="0" smtClean="0">
                <a:solidFill>
                  <a:srgbClr val="002060"/>
                </a:solidFill>
              </a:rPr>
              <a:t> Т.Ю , </a:t>
            </a:r>
            <a:r>
              <a:rPr lang="ru-RU" dirty="0" err="1" smtClean="0">
                <a:solidFill>
                  <a:srgbClr val="002060"/>
                </a:solidFill>
              </a:rPr>
              <a:t>Пицентий</a:t>
            </a:r>
            <a:r>
              <a:rPr lang="ru-RU" dirty="0" smtClean="0">
                <a:solidFill>
                  <a:srgbClr val="002060"/>
                </a:solidFill>
              </a:rPr>
              <a:t> О.И,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Цимерман А.В,  </a:t>
            </a:r>
            <a:r>
              <a:rPr lang="ru-RU" dirty="0" err="1" smtClean="0">
                <a:solidFill>
                  <a:srgbClr val="002060"/>
                </a:solidFill>
              </a:rPr>
              <a:t>Грицюта</a:t>
            </a:r>
            <a:r>
              <a:rPr lang="ru-RU" dirty="0" smtClean="0">
                <a:solidFill>
                  <a:srgbClr val="002060"/>
                </a:solidFill>
              </a:rPr>
              <a:t> С.А,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Ахметова Б.Н, </a:t>
            </a:r>
            <a:r>
              <a:rPr lang="ru-RU" dirty="0" err="1" smtClean="0">
                <a:solidFill>
                  <a:srgbClr val="002060"/>
                </a:solidFill>
              </a:rPr>
              <a:t>Амантаева</a:t>
            </a:r>
            <a:r>
              <a:rPr lang="ru-RU" dirty="0" smtClean="0">
                <a:solidFill>
                  <a:srgbClr val="002060"/>
                </a:solidFill>
              </a:rPr>
              <a:t> Н.Н,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Шевченко Л.Д.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7043758" cy="179704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Содержательным отличием обновленных учебных программ является: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8576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– принцип спиральности при проектировании содержания предмета, то есть постепенного наращивания знаний и умений  усложнение навыков по темам и по классам); </a:t>
            </a:r>
          </a:p>
          <a:p>
            <a:r>
              <a:rPr lang="ru-RU" dirty="0" smtClean="0"/>
              <a:t>– иерархия целей обучения по таксономии </a:t>
            </a:r>
            <a:r>
              <a:rPr lang="ru-RU" dirty="0" err="1" smtClean="0"/>
              <a:t>Блума</a:t>
            </a:r>
            <a:r>
              <a:rPr lang="ru-RU" dirty="0" smtClean="0"/>
              <a:t>, основанная на закономерностях познания; </a:t>
            </a:r>
          </a:p>
          <a:p>
            <a:r>
              <a:rPr lang="ru-RU" dirty="0" smtClean="0"/>
              <a:t>– педагогическое </a:t>
            </a:r>
            <a:r>
              <a:rPr lang="ru-RU" dirty="0" err="1" smtClean="0"/>
              <a:t>целеполагание</a:t>
            </a:r>
            <a:r>
              <a:rPr lang="ru-RU" dirty="0" smtClean="0"/>
              <a:t> на протяжении всего курса обучения, что позволяет максимально учесть </a:t>
            </a:r>
            <a:r>
              <a:rPr lang="ru-RU" dirty="0" err="1" smtClean="0"/>
              <a:t>внутрипредметные</a:t>
            </a:r>
            <a:r>
              <a:rPr lang="ru-RU" dirty="0" smtClean="0"/>
              <a:t> связи; </a:t>
            </a:r>
          </a:p>
          <a:p>
            <a:r>
              <a:rPr lang="ru-RU" dirty="0" smtClean="0"/>
              <a:t>– наличие «сквозных тем» между предметами как внутри одной образовательной области, так и при реализации </a:t>
            </a:r>
            <a:r>
              <a:rPr lang="ru-RU" dirty="0" err="1" smtClean="0"/>
              <a:t>межпредметных</a:t>
            </a:r>
            <a:r>
              <a:rPr lang="ru-RU" dirty="0" smtClean="0"/>
              <a:t> связей; </a:t>
            </a:r>
          </a:p>
          <a:p>
            <a:r>
              <a:rPr lang="ru-RU" dirty="0" smtClean="0"/>
              <a:t>– соответствие содержания разделов и предложенных тем запросам времени, акцент на формирование социальных навыков; </a:t>
            </a:r>
          </a:p>
          <a:p>
            <a:r>
              <a:rPr lang="ru-RU" dirty="0" smtClean="0"/>
              <a:t>– </a:t>
            </a:r>
            <a:r>
              <a:rPr lang="ru-RU" dirty="0" err="1" smtClean="0"/>
              <a:t>технологизация</a:t>
            </a:r>
            <a:r>
              <a:rPr lang="ru-RU" dirty="0" smtClean="0"/>
              <a:t> учебного процесса в форме долгосрочных, среднесрочных и краткосрочных планов.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5972188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Долгосрочные планы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786059"/>
            <a:ext cx="8229600" cy="3571900"/>
          </a:xfrm>
        </p:spPr>
        <p:txBody>
          <a:bodyPr/>
          <a:lstStyle/>
          <a:p>
            <a:r>
              <a:rPr lang="ru-RU" b="1" dirty="0" smtClean="0"/>
              <a:t>В долгосрочных планах</a:t>
            </a:r>
            <a:r>
              <a:rPr lang="ru-RU" dirty="0" smtClean="0"/>
              <a:t> отражаются: общие принципы развития образования (концепция развития); главное направление и программы развития;  В долгосрочный план включаются темы обучения на один учебный год.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590075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Среднесрочные планы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В среднесрочных планах</a:t>
            </a:r>
            <a:r>
              <a:rPr lang="ru-RU" dirty="0" smtClean="0"/>
              <a:t> даются рекомендации для учителя по проведению занятий по темам и разделам, организации деятельности учащихся на уроках, включены также ресурсы (интернет, тексты, упражнения, видео и аудиоматериалы и др.).   В отличие от учебной программы учебные планы носят рекомендательный характер, поэтому учитель может адаптировать виды деятельности и подобрать свои альтернативные ресурсы, которые соответствуют интересам, уровню, потребностям и возрастным особенностям учащихся.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5614998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Методы и приемы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3116"/>
            <a:ext cx="8572560" cy="45259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/>
              <a:t>Пассивные:</a:t>
            </a:r>
            <a:r>
              <a:rPr lang="ru-RU" dirty="0" smtClean="0"/>
              <a:t> где учащиеся выступают в роли «объекта» обучения, который должен усвоить и воспроизвести материал, который передается им учителем - источником знаний. Основные методы- это лекция, чтение, опрос.</a:t>
            </a:r>
          </a:p>
          <a:p>
            <a:pPr lvl="0"/>
            <a:r>
              <a:rPr lang="ru-RU" b="1" dirty="0" smtClean="0"/>
              <a:t> Активные</a:t>
            </a:r>
            <a:r>
              <a:rPr lang="ru-RU" dirty="0" smtClean="0"/>
              <a:t>: где обучающиеся являются «субъектом» обучения, выполняют творческие задания, вступают в диалог с учителем. Основные методы - это творческие задания, вопросы от учащегося к учителю, и от учителя к ученику. Активные методы обучения - это методы, которые побуждают учащихся к активной мыслительной и практической деятельности в процессе овладения учебным материалом.</a:t>
            </a:r>
          </a:p>
          <a:p>
            <a:pPr lvl="0"/>
            <a:r>
              <a:rPr lang="ru-RU" b="1" dirty="0" smtClean="0"/>
              <a:t>Интерактивные</a:t>
            </a:r>
            <a:r>
              <a:rPr lang="ru-RU" dirty="0" smtClean="0"/>
              <a:t>. От англ. (</a:t>
            </a:r>
            <a:r>
              <a:rPr lang="ru-RU" dirty="0" err="1" smtClean="0"/>
              <a:t>inter</a:t>
            </a:r>
            <a:r>
              <a:rPr lang="ru-RU" dirty="0" smtClean="0"/>
              <a:t> – «между»; </a:t>
            </a:r>
            <a:r>
              <a:rPr lang="ru-RU" dirty="0" err="1" smtClean="0"/>
              <a:t>act</a:t>
            </a:r>
            <a:r>
              <a:rPr lang="ru-RU" dirty="0" smtClean="0"/>
              <a:t> – «действие») дословный перевод обозначает интерактивные методы, позволяющие учится взаимодействовать между собой; а интерактивное обучение - </a:t>
            </a:r>
            <a:r>
              <a:rPr lang="ru-RU" dirty="0" err="1" smtClean="0"/>
              <a:t>обучение</a:t>
            </a:r>
            <a:r>
              <a:rPr lang="ru-RU" dirty="0" smtClean="0"/>
              <a:t> построенное на взаимодействии всех обучающихся, включая педагога.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590075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Краткосрочный план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/>
          <a:lstStyle/>
          <a:p>
            <a:r>
              <a:rPr lang="ru-RU" b="1" dirty="0" smtClean="0"/>
              <a:t>Краткосрочный план</a:t>
            </a:r>
            <a:r>
              <a:rPr lang="ru-RU" dirty="0" smtClean="0"/>
              <a:t>, или план урока, составляется учителем самостоятельно по примерному шаблону, представленному в конце среднесрочного плана. При разработке краткосрочного плана учителю рекомендуется обратить внимание на дифференцированный подход к обучению и учитывать индивидуальные особенности детей.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Образцы практических работ и краткосрочного плана урока</a:t>
            </a:r>
            <a:endParaRPr lang="ru-RU" dirty="0"/>
          </a:p>
        </p:txBody>
      </p:sp>
      <p:pic>
        <p:nvPicPr>
          <p:cNvPr id="5" name="Содержимое 4" descr="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1714488"/>
            <a:ext cx="3805504" cy="5143512"/>
          </a:xfrm>
        </p:spPr>
      </p:pic>
      <p:pic>
        <p:nvPicPr>
          <p:cNvPr id="6" name="Содержимое 5" descr="Снимок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14282" y="1377230"/>
            <a:ext cx="4071966" cy="548077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6329378" cy="1143000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Задачи интерактивных методов обучения: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407196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• Научить самостоятельному поиску, анализу информации и выработке правильного решения ситуации. </a:t>
            </a:r>
          </a:p>
          <a:p>
            <a:r>
              <a:rPr lang="ru-RU" dirty="0" smtClean="0"/>
              <a:t>• Научить работать в команде: уважать чужое мнение, проявлять толерантность к другой точке зрения. </a:t>
            </a:r>
          </a:p>
          <a:p>
            <a:r>
              <a:rPr lang="ru-RU" dirty="0" smtClean="0"/>
              <a:t>• Научить формировать собственное мнение, опирающееся на определенные факты.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590075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Структура формулы ПОПС содержит в себе 4 важных компонента</a:t>
            </a:r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400052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 - позиция. Необходимо по заданной проблеме высказать свое собственное мнение.  </a:t>
            </a:r>
          </a:p>
          <a:p>
            <a:r>
              <a:rPr lang="ru-RU" dirty="0" smtClean="0"/>
              <a:t>О - обоснование, объяснение своей позиции </a:t>
            </a:r>
          </a:p>
          <a:p>
            <a:r>
              <a:rPr lang="ru-RU" dirty="0" smtClean="0"/>
              <a:t> П - примеры. Для наглядности и подтверждения понимания своих слов необходимо привести факты, причем их должно быть не менее трех </a:t>
            </a:r>
          </a:p>
          <a:p>
            <a:r>
              <a:rPr lang="ru-RU" dirty="0" smtClean="0"/>
              <a:t>С - следствие (суждение или умозаключение). Этот блок является итоговым, он содержит ваши окончательные выводы, подтверждающие высказанную позицию. 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590075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ПОПС формула представляет собой: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интерактивный прием обратной связи. Ее составные части позволяют разобрать учебную проблему, закрепить пройденный материал.  </a:t>
            </a:r>
          </a:p>
          <a:p>
            <a:r>
              <a:rPr lang="ru-RU" dirty="0" smtClean="0"/>
              <a:t>данный прием может стать отличным инструментом построения дискуссии. </a:t>
            </a:r>
          </a:p>
          <a:p>
            <a:r>
              <a:rPr lang="ru-RU" dirty="0" smtClean="0"/>
              <a:t>Он позволяет построить свое выступление кратко, лаконично, аргументировано, со всеми соответствующими выводами, что, безусловно, вызывает интерес у одноклассников и побуждает их к деловому спору.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86436" cy="1725602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Оценивание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8929718" cy="478634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Преимущества критериального оценивания: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dirty="0" smtClean="0"/>
              <a:t> – соответствует предметным учебным целям и способствует повышению объективности оценивания; </a:t>
            </a:r>
          </a:p>
          <a:p>
            <a:r>
              <a:rPr lang="ru-RU" dirty="0" smtClean="0"/>
              <a:t>– четко сформулированные уровни достижения;</a:t>
            </a:r>
          </a:p>
          <a:p>
            <a:r>
              <a:rPr lang="ru-RU" dirty="0" smtClean="0"/>
              <a:t> – делает оценивание более понятным для всех участников образовательного процесса обучающихся, родителей, учителей; </a:t>
            </a:r>
          </a:p>
          <a:p>
            <a:r>
              <a:rPr lang="ru-RU" dirty="0" smtClean="0"/>
              <a:t>– способствует развитию навыков самооценивания; </a:t>
            </a:r>
          </a:p>
          <a:p>
            <a:r>
              <a:rPr lang="ru-RU" dirty="0" smtClean="0"/>
              <a:t>– воспитывает ответственность обучающихся за результат своего труда; </a:t>
            </a:r>
          </a:p>
          <a:p>
            <a:r>
              <a:rPr lang="ru-RU" dirty="0" smtClean="0"/>
              <a:t>– способствует росту мотивации к обучению; </a:t>
            </a:r>
          </a:p>
          <a:p>
            <a:r>
              <a:rPr lang="ru-RU" dirty="0" smtClean="0"/>
              <a:t>– предоставляет возможность оценивания обучающихся на каждом этапе урока  </a:t>
            </a:r>
          </a:p>
          <a:p>
            <a:r>
              <a:rPr lang="ru-RU" dirty="0" smtClean="0"/>
              <a:t> – возможность самооценивания и </a:t>
            </a:r>
            <a:r>
              <a:rPr lang="ru-RU" dirty="0" err="1" smtClean="0"/>
              <a:t>взаимооценивания</a:t>
            </a:r>
            <a:r>
              <a:rPr lang="ru-RU" dirty="0" smtClean="0"/>
              <a:t>  </a:t>
            </a:r>
          </a:p>
          <a:p>
            <a:r>
              <a:rPr lang="ru-RU" dirty="0" smtClean="0"/>
              <a:t>– повышает качество образования.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526297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Школа-это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4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мастерская, где формируется мысль подрастающего поколения, надо крепко держать ее в руках, если не хочешь выпустить из рук будущее.</a:t>
            </a:r>
          </a:p>
        </p:txBody>
      </p:sp>
    </p:spTree>
    <p:extLst>
      <p:ext uri="{BB962C8B-B14F-4D97-AF65-F5344CB8AC3E}">
        <p14:creationId xmlns="" xmlns:p14="http://schemas.microsoft.com/office/powerpoint/2010/main" val="233805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4143379"/>
            <a:ext cx="8572560" cy="2530515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550070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Издательства предлагающие литературу </a:t>
            </a:r>
            <a:br>
              <a:rPr lang="ru-RU" sz="2800" dirty="0" smtClean="0"/>
            </a:br>
            <a:r>
              <a:rPr lang="ru-RU" sz="2800" dirty="0" smtClean="0"/>
              <a:t>по обновленной программе</a:t>
            </a:r>
            <a:endParaRPr lang="ru-RU" sz="2800" dirty="0"/>
          </a:p>
        </p:txBody>
      </p:sp>
      <p:pic>
        <p:nvPicPr>
          <p:cNvPr id="8" name="Содержимое 7" descr="1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8738457" cy="385765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715436" cy="2798674"/>
          </a:xfrm>
        </p:spPr>
      </p:pic>
      <p:pic>
        <p:nvPicPr>
          <p:cNvPr id="6" name="Содержимое 5" descr="7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8771698" cy="292895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6250"/>
            <a:ext cx="8893175" cy="65246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i="1" dirty="0" smtClean="0">
                <a:solidFill>
                  <a:srgbClr val="660033"/>
                </a:solidFill>
              </a:rPr>
              <a:t>   </a:t>
            </a:r>
          </a:p>
          <a:p>
            <a:pPr eaLnBrk="1" hangingPunct="1">
              <a:buFontTx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Вместо послесловия...</a:t>
            </a:r>
          </a:p>
          <a:p>
            <a:pPr eaLnBrk="1" hangingPunct="1">
              <a:buFontTx/>
              <a:buNone/>
              <a:defRPr/>
            </a:pPr>
            <a:endParaRPr lang="ru-RU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ru-RU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sz="2400" b="1" i="1" dirty="0" smtClean="0">
                <a:solidFill>
                  <a:srgbClr val="660033"/>
                </a:solidFill>
              </a:rPr>
              <a:t>    «Школа- не здание, не кабинеты, не образцовая наглядная агитация. Школа –это возвышенный дух, мечта, идея, которые увлекают сразу троих – учителя, ребёнка, родителя – и тут же реализуются. Если их нет, значит, то не школа, а обыкновенная бухгалтерия, где приходят и уходят по звонку, зарабатывают – кто деньги, кто оценки и считают дни до отпуска и минуты до очередного звонка… Учитель призван реализовать мечты детей».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660033"/>
                </a:solidFill>
              </a:rPr>
              <a:t>А А. </a:t>
            </a:r>
            <a:r>
              <a:rPr lang="ru-RU" sz="2400" b="1" dirty="0" err="1" smtClean="0">
                <a:solidFill>
                  <a:srgbClr val="660033"/>
                </a:solidFill>
              </a:rPr>
              <a:t>Захаренко</a:t>
            </a:r>
            <a:r>
              <a:rPr lang="ru-RU" sz="2400" b="1" dirty="0" smtClean="0">
                <a:solidFill>
                  <a:srgbClr val="660033"/>
                </a:solidFill>
              </a:rPr>
              <a:t> - народный учитель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Школа будущего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48196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714752"/>
            <a:ext cx="4786314" cy="27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5278579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static.caravan.kz/image/landscape/480/357313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0"/>
            <a:ext cx="3571868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1285860"/>
            <a:ext cx="5404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Что касается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трехъязычия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2571744"/>
            <a:ext cx="835824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Нововведения ждут детей и их родителей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1 сентября 2019 года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во всех школах, независимо от языка обучения, историю Казахстана будут преподавать на казахском языке, а Всемирную историю – на русском. В 2019-20 учебном году в 10-11-х классах четыре предмета будут вестись на английском языке – химия, физика, биология и информатика.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Изучение терминологии на английском языке по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предметам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«Информатика» и «Естествознание»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учениками 5-х и 6-х классов начнется соответственно в 2017-18 и 2018-19 учебных годах.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ru-RU" dirty="0" smtClean="0"/>
              <a:t>Школа будущего</a:t>
            </a:r>
            <a:r>
              <a:rPr lang="en-US" dirty="0" smtClean="0"/>
              <a:t>”</a:t>
            </a:r>
            <a:r>
              <a:rPr lang="ru-RU" dirty="0" smtClean="0"/>
              <a:t> снаружи </a:t>
            </a:r>
            <a:endParaRPr lang="ru-RU" dirty="0"/>
          </a:p>
        </p:txBody>
      </p:sp>
      <p:pic>
        <p:nvPicPr>
          <p:cNvPr id="7" name="Содержимое 6" descr="grigorjevskaja_shkola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42844" y="1357298"/>
            <a:ext cx="8858312" cy="5357850"/>
          </a:xfrm>
        </p:spPr>
      </p:pic>
    </p:spTree>
    <p:extLst>
      <p:ext uri="{BB962C8B-B14F-4D97-AF65-F5344CB8AC3E}">
        <p14:creationId xmlns="" xmlns:p14="http://schemas.microsoft.com/office/powerpoint/2010/main" val="316142312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Коридоры </a:t>
            </a:r>
            <a:r>
              <a:rPr lang="en-US" dirty="0" smtClean="0"/>
              <a:t>“</a:t>
            </a:r>
            <a:r>
              <a:rPr lang="ru-RU" dirty="0" smtClean="0"/>
              <a:t>Школы будущего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bramov\Desktop\6d718d89a4d2469cbd567a3f4a9b16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3" y="1387510"/>
            <a:ext cx="8858313" cy="5327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28492175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Столовая </a:t>
            </a:r>
            <a:r>
              <a:rPr lang="en-US" dirty="0" smtClean="0"/>
              <a:t>“</a:t>
            </a:r>
            <a:r>
              <a:rPr lang="ru-RU" dirty="0" smtClean="0"/>
              <a:t>Школы </a:t>
            </a:r>
            <a:r>
              <a:rPr lang="ru-RU" dirty="0" smtClean="0">
                <a:hlinkClick r:id="rId2" action="ppaction://hlinkfile"/>
              </a:rPr>
              <a:t>будущего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bramov\Desktop\image0-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500174"/>
            <a:ext cx="8572560" cy="4589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59111750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76375" y="4429132"/>
            <a:ext cx="7667625" cy="1470025"/>
          </a:xfrm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4400" dirty="0" smtClean="0">
                <a:solidFill>
                  <a:srgbClr val="0070C0"/>
                </a:solidFill>
                <a:latin typeface="Bookman Old Style" pitchFamily="18" charset="0"/>
              </a:rPr>
              <a:t>Спасибо за внимание!</a:t>
            </a:r>
            <a:endParaRPr lang="en-US" sz="4400" dirty="0" smtClean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63491" name="WordArt 11"/>
          <p:cNvSpPr>
            <a:spLocks noChangeArrowheads="1" noChangeShapeType="1" noTextEdit="1"/>
          </p:cNvSpPr>
          <p:nvPr/>
        </p:nvSpPr>
        <p:spPr bwMode="auto">
          <a:xfrm>
            <a:off x="0" y="2500306"/>
            <a:ext cx="8439150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06"/>
              </a:avLst>
            </a:prstTxWarp>
          </a:bodyPr>
          <a:lstStyle/>
          <a:p>
            <a:pPr algn="ctr"/>
            <a:r>
              <a:rPr lang="ru-RU" sz="3600" b="1" i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Уважаемые коллеги,</a:t>
            </a:r>
          </a:p>
          <a:p>
            <a:pPr algn="ctr"/>
            <a:r>
              <a:rPr lang="ru-RU" sz="3600" b="1" i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желаем успехов!!!</a:t>
            </a:r>
          </a:p>
        </p:txBody>
      </p:sp>
      <p:pic>
        <p:nvPicPr>
          <p:cNvPr id="63492" name="Picture 8" descr="MCj041549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149725"/>
            <a:ext cx="1731962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вчера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3145709" cy="400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000240"/>
            <a:ext cx="515664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7872324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Школа вчера 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285860"/>
            <a:ext cx="8358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 обучения – воспитание личности;</a:t>
            </a:r>
          </a:p>
          <a:p>
            <a:pPr indent="354013"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Изучаются законы развития природы, общества, трудовые навыки;</a:t>
            </a:r>
          </a:p>
          <a:p>
            <a:pPr indent="354013"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Огромное внимание уделяется развитию коммунистическим взглядам         </a:t>
            </a:r>
          </a:p>
          <a:p>
            <a:pPr indent="354013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(нравственности,  патриотизму)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786058"/>
            <a:ext cx="2773126" cy="340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786058"/>
            <a:ext cx="487109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7627768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55892" y="1230564"/>
            <a:ext cx="6696075" cy="1152525"/>
          </a:xfrm>
        </p:spPr>
        <p:txBody>
          <a:bodyPr>
            <a:normAutofit fontScale="85000" lnSpcReduction="10000"/>
          </a:bodyPr>
          <a:lstStyle/>
          <a:p>
            <a:pPr algn="just"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Человека невозможно ничему обучить, можно только помочь, открыть это в себе самом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</a:t>
            </a:r>
          </a:p>
          <a:p>
            <a:pPr algn="r" eaLnBrk="1" hangingPunct="1">
              <a:buFontTx/>
              <a:buNone/>
              <a:defRPr/>
            </a:pPr>
            <a:r>
              <a:rPr lang="ru-RU" sz="2200" i="1" dirty="0" smtClean="0">
                <a:latin typeface="Bookman Old Style" pitchFamily="18" charset="0"/>
              </a:rPr>
              <a:t>	</a:t>
            </a: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Галилео Галилей</a:t>
            </a:r>
            <a:endParaRPr lang="en-US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-180975" y="2708275"/>
            <a:ext cx="3457575" cy="3097213"/>
            <a:chOff x="357" y="1193"/>
            <a:chExt cx="1784" cy="1497"/>
          </a:xfrm>
        </p:grpSpPr>
        <p:sp>
          <p:nvSpPr>
            <p:cNvPr id="6152" name="Freeform 19"/>
            <p:cNvSpPr>
              <a:spLocks/>
            </p:cNvSpPr>
            <p:nvPr/>
          </p:nvSpPr>
          <p:spPr bwMode="gray">
            <a:xfrm flipH="1">
              <a:off x="1156" y="2240"/>
              <a:ext cx="841" cy="432"/>
            </a:xfrm>
            <a:custGeom>
              <a:avLst/>
              <a:gdLst>
                <a:gd name="T0" fmla="*/ 0 w 335"/>
                <a:gd name="T1" fmla="*/ 40281 h 173"/>
                <a:gd name="T2" fmla="*/ 14571 w 335"/>
                <a:gd name="T3" fmla="*/ 41946 h 173"/>
                <a:gd name="T4" fmla="*/ 74392 w 335"/>
                <a:gd name="T5" fmla="*/ 7769 h 173"/>
                <a:gd name="T6" fmla="*/ 72414 w 335"/>
                <a:gd name="T7" fmla="*/ 1945 h 173"/>
                <a:gd name="T8" fmla="*/ 55852 w 335"/>
                <a:gd name="T9" fmla="*/ 6305 h 173"/>
                <a:gd name="T10" fmla="*/ 0 w 335"/>
                <a:gd name="T11" fmla="*/ 40281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"/>
                <a:gd name="T19" fmla="*/ 0 h 173"/>
                <a:gd name="T20" fmla="*/ 335 w 335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3" name="Freeform 20"/>
            <p:cNvSpPr>
              <a:spLocks/>
            </p:cNvSpPr>
            <p:nvPr/>
          </p:nvSpPr>
          <p:spPr bwMode="gray">
            <a:xfrm>
              <a:off x="663" y="2133"/>
              <a:ext cx="882" cy="418"/>
            </a:xfrm>
            <a:custGeom>
              <a:avLst/>
              <a:gdLst>
                <a:gd name="T0" fmla="*/ 882 w 882"/>
                <a:gd name="T1" fmla="*/ 338 h 425"/>
                <a:gd name="T2" fmla="*/ 719 w 882"/>
                <a:gd name="T3" fmla="*/ 384 h 425"/>
                <a:gd name="T4" fmla="*/ 88 w 882"/>
                <a:gd name="T5" fmla="*/ 86 h 425"/>
                <a:gd name="T6" fmla="*/ 188 w 882"/>
                <a:gd name="T7" fmla="*/ 3 h 425"/>
                <a:gd name="T8" fmla="*/ 343 w 882"/>
                <a:gd name="T9" fmla="*/ 67 h 425"/>
                <a:gd name="T10" fmla="*/ 882 w 882"/>
                <a:gd name="T11" fmla="*/ 338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2"/>
                <a:gd name="T19" fmla="*/ 0 h 425"/>
                <a:gd name="T20" fmla="*/ 882 w 882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2" h="425">
                  <a:moveTo>
                    <a:pt x="882" y="374"/>
                  </a:moveTo>
                  <a:lnTo>
                    <a:pt x="719" y="425"/>
                  </a:lnTo>
                  <a:lnTo>
                    <a:pt x="88" y="93"/>
                  </a:lnTo>
                  <a:cubicBezTo>
                    <a:pt x="0" y="23"/>
                    <a:pt x="145" y="5"/>
                    <a:pt x="188" y="3"/>
                  </a:cubicBezTo>
                  <a:cubicBezTo>
                    <a:pt x="218" y="0"/>
                    <a:pt x="221" y="8"/>
                    <a:pt x="343" y="73"/>
                  </a:cubicBezTo>
                  <a:lnTo>
                    <a:pt x="882" y="374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4" name="Freeform 21"/>
            <p:cNvSpPr>
              <a:spLocks/>
            </p:cNvSpPr>
            <p:nvPr/>
          </p:nvSpPr>
          <p:spPr bwMode="gray">
            <a:xfrm>
              <a:off x="357" y="2336"/>
              <a:ext cx="748" cy="354"/>
            </a:xfrm>
            <a:custGeom>
              <a:avLst/>
              <a:gdLst>
                <a:gd name="T0" fmla="*/ 748 w 748"/>
                <a:gd name="T1" fmla="*/ 320 h 354"/>
                <a:gd name="T2" fmla="*/ 604 w 748"/>
                <a:gd name="T3" fmla="*/ 354 h 354"/>
                <a:gd name="T4" fmla="*/ 63 w 748"/>
                <a:gd name="T5" fmla="*/ 84 h 354"/>
                <a:gd name="T6" fmla="*/ 221 w 748"/>
                <a:gd name="T7" fmla="*/ 39 h 354"/>
                <a:gd name="T8" fmla="*/ 748 w 748"/>
                <a:gd name="T9" fmla="*/ 320 h 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8"/>
                <a:gd name="T16" fmla="*/ 0 h 354"/>
                <a:gd name="T17" fmla="*/ 748 w 748"/>
                <a:gd name="T18" fmla="*/ 354 h 3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8" h="354">
                  <a:moveTo>
                    <a:pt x="748" y="320"/>
                  </a:moveTo>
                  <a:lnTo>
                    <a:pt x="604" y="354"/>
                  </a:lnTo>
                  <a:lnTo>
                    <a:pt x="63" y="84"/>
                  </a:lnTo>
                  <a:cubicBezTo>
                    <a:pt x="0" y="31"/>
                    <a:pt x="107" y="0"/>
                    <a:pt x="221" y="39"/>
                  </a:cubicBezTo>
                  <a:lnTo>
                    <a:pt x="748" y="320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829" y="1191"/>
              <a:ext cx="1315" cy="1490"/>
              <a:chOff x="313" y="2400"/>
              <a:chExt cx="1349" cy="1534"/>
            </a:xfrm>
          </p:grpSpPr>
          <p:sp>
            <p:nvSpPr>
              <p:cNvPr id="6156" name="Freeform 23"/>
              <p:cNvSpPr>
                <a:spLocks/>
              </p:cNvSpPr>
              <p:nvPr/>
            </p:nvSpPr>
            <p:spPr bwMode="gray">
              <a:xfrm flipH="1">
                <a:off x="1229" y="2814"/>
                <a:ext cx="433" cy="1097"/>
              </a:xfrm>
              <a:custGeom>
                <a:avLst/>
                <a:gdLst>
                  <a:gd name="T0" fmla="*/ 5374 w 224"/>
                  <a:gd name="T1" fmla="*/ 5196 h 569"/>
                  <a:gd name="T2" fmla="*/ 3856 w 224"/>
                  <a:gd name="T3" fmla="*/ 2556 h 569"/>
                  <a:gd name="T4" fmla="*/ 6311 w 224"/>
                  <a:gd name="T5" fmla="*/ 56 h 569"/>
                  <a:gd name="T6" fmla="*/ 8934 w 224"/>
                  <a:gd name="T7" fmla="*/ 2664 h 569"/>
                  <a:gd name="T8" fmla="*/ 7052 w 224"/>
                  <a:gd name="T9" fmla="*/ 5196 h 569"/>
                  <a:gd name="T10" fmla="*/ 6992 w 224"/>
                  <a:gd name="T11" fmla="*/ 6370 h 569"/>
                  <a:gd name="T12" fmla="*/ 10908 w 224"/>
                  <a:gd name="T13" fmla="*/ 7459 h 569"/>
                  <a:gd name="T14" fmla="*/ 11521 w 224"/>
                  <a:gd name="T15" fmla="*/ 10471 h 569"/>
                  <a:gd name="T16" fmla="*/ 11362 w 224"/>
                  <a:gd name="T17" fmla="*/ 16482 h 569"/>
                  <a:gd name="T18" fmla="*/ 10908 w 224"/>
                  <a:gd name="T19" fmla="*/ 18749 h 569"/>
                  <a:gd name="T20" fmla="*/ 10235 w 224"/>
                  <a:gd name="T21" fmla="*/ 15815 h 569"/>
                  <a:gd name="T22" fmla="*/ 9744 w 224"/>
                  <a:gd name="T23" fmla="*/ 10363 h 569"/>
                  <a:gd name="T24" fmla="*/ 8878 w 224"/>
                  <a:gd name="T25" fmla="*/ 16482 h 569"/>
                  <a:gd name="T26" fmla="*/ 7496 w 224"/>
                  <a:gd name="T27" fmla="*/ 29222 h 569"/>
                  <a:gd name="T28" fmla="*/ 4073 w 224"/>
                  <a:gd name="T29" fmla="*/ 29016 h 569"/>
                  <a:gd name="T30" fmla="*/ 2623 w 224"/>
                  <a:gd name="T31" fmla="*/ 16704 h 569"/>
                  <a:gd name="T32" fmla="*/ 1734 w 224"/>
                  <a:gd name="T33" fmla="*/ 10679 h 569"/>
                  <a:gd name="T34" fmla="*/ 1301 w 224"/>
                  <a:gd name="T35" fmla="*/ 15931 h 569"/>
                  <a:gd name="T36" fmla="*/ 613 w 224"/>
                  <a:gd name="T37" fmla="*/ 18749 h 569"/>
                  <a:gd name="T38" fmla="*/ 56 w 224"/>
                  <a:gd name="T39" fmla="*/ 15663 h 569"/>
                  <a:gd name="T40" fmla="*/ 377 w 224"/>
                  <a:gd name="T41" fmla="*/ 9453 h 569"/>
                  <a:gd name="T42" fmla="*/ 1185 w 224"/>
                  <a:gd name="T43" fmla="*/ 7195 h 569"/>
                  <a:gd name="T44" fmla="*/ 5318 w 224"/>
                  <a:gd name="T45" fmla="*/ 6370 h 569"/>
                  <a:gd name="T46" fmla="*/ 5374 w 224"/>
                  <a:gd name="T47" fmla="*/ 5196 h 5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4"/>
                  <a:gd name="T73" fmla="*/ 0 h 569"/>
                  <a:gd name="T74" fmla="*/ 224 w 224"/>
                  <a:gd name="T75" fmla="*/ 569 h 5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C9C9C"/>
                  </a:gs>
                  <a:gs pos="100000">
                    <a:srgbClr val="EAEAEA"/>
                  </a:gs>
                </a:gsLst>
                <a:lin ang="18900000" scaled="1"/>
              </a:gradFill>
              <a:ln w="9525">
                <a:round/>
                <a:headEnd/>
                <a:tailEnd/>
              </a:ln>
              <a:scene3d>
                <a:camera prst="legacyPerspectiveTopLeft">
                  <a:rot lat="0" lon="20099988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6157" name="Freeform 24"/>
              <p:cNvSpPr>
                <a:spLocks/>
              </p:cNvSpPr>
              <p:nvPr/>
            </p:nvSpPr>
            <p:spPr bwMode="gray">
              <a:xfrm flipH="1">
                <a:off x="700" y="2400"/>
                <a:ext cx="545" cy="1380"/>
              </a:xfrm>
              <a:custGeom>
                <a:avLst/>
                <a:gdLst>
                  <a:gd name="T0" fmla="*/ 21418 w 224"/>
                  <a:gd name="T1" fmla="*/ 20557 h 569"/>
                  <a:gd name="T2" fmla="*/ 15355 w 224"/>
                  <a:gd name="T3" fmla="*/ 10140 h 569"/>
                  <a:gd name="T4" fmla="*/ 25058 w 224"/>
                  <a:gd name="T5" fmla="*/ 170 h 569"/>
                  <a:gd name="T6" fmla="*/ 35459 w 224"/>
                  <a:gd name="T7" fmla="*/ 10589 h 569"/>
                  <a:gd name="T8" fmla="*/ 27970 w 224"/>
                  <a:gd name="T9" fmla="*/ 20557 h 569"/>
                  <a:gd name="T10" fmla="*/ 27780 w 224"/>
                  <a:gd name="T11" fmla="*/ 25252 h 569"/>
                  <a:gd name="T12" fmla="*/ 43379 w 224"/>
                  <a:gd name="T13" fmla="*/ 29545 h 569"/>
                  <a:gd name="T14" fmla="*/ 45872 w 224"/>
                  <a:gd name="T15" fmla="*/ 41558 h 569"/>
                  <a:gd name="T16" fmla="*/ 45208 w 224"/>
                  <a:gd name="T17" fmla="*/ 65350 h 569"/>
                  <a:gd name="T18" fmla="*/ 43379 w 224"/>
                  <a:gd name="T19" fmla="*/ 74256 h 569"/>
                  <a:gd name="T20" fmla="*/ 40685 w 224"/>
                  <a:gd name="T21" fmla="*/ 62697 h 569"/>
                  <a:gd name="T22" fmla="*/ 38785 w 224"/>
                  <a:gd name="T23" fmla="*/ 41099 h 569"/>
                  <a:gd name="T24" fmla="*/ 35286 w 224"/>
                  <a:gd name="T25" fmla="*/ 65350 h 569"/>
                  <a:gd name="T26" fmla="*/ 29858 w 224"/>
                  <a:gd name="T27" fmla="*/ 115813 h 569"/>
                  <a:gd name="T28" fmla="*/ 16189 w 224"/>
                  <a:gd name="T29" fmla="*/ 114972 h 569"/>
                  <a:gd name="T30" fmla="*/ 10413 w 224"/>
                  <a:gd name="T31" fmla="*/ 66121 h 569"/>
                  <a:gd name="T32" fmla="*/ 6825 w 224"/>
                  <a:gd name="T33" fmla="*/ 42288 h 569"/>
                  <a:gd name="T34" fmla="*/ 5185 w 224"/>
                  <a:gd name="T35" fmla="*/ 63116 h 569"/>
                  <a:gd name="T36" fmla="*/ 2491 w 224"/>
                  <a:gd name="T37" fmla="*/ 74256 h 569"/>
                  <a:gd name="T38" fmla="*/ 173 w 224"/>
                  <a:gd name="T39" fmla="*/ 62098 h 569"/>
                  <a:gd name="T40" fmla="*/ 1438 w 224"/>
                  <a:gd name="T41" fmla="*/ 37435 h 569"/>
                  <a:gd name="T42" fmla="*/ 4766 w 224"/>
                  <a:gd name="T43" fmla="*/ 28546 h 569"/>
                  <a:gd name="T44" fmla="*/ 21128 w 224"/>
                  <a:gd name="T45" fmla="*/ 25252 h 569"/>
                  <a:gd name="T46" fmla="*/ 21418 w 224"/>
                  <a:gd name="T47" fmla="*/ 20557 h 5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4"/>
                  <a:gd name="T73" fmla="*/ 0 h 569"/>
                  <a:gd name="T74" fmla="*/ 224 w 224"/>
                  <a:gd name="T75" fmla="*/ 569 h 5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A4A4A4"/>
                  </a:gs>
                  <a:gs pos="100000">
                    <a:srgbClr val="EAEAEA"/>
                  </a:gs>
                </a:gsLst>
                <a:lin ang="18900000" scaled="1"/>
              </a:gradFill>
              <a:ln w="9525">
                <a:round/>
                <a:headEnd/>
                <a:tailEnd/>
              </a:ln>
              <a:scene3d>
                <a:camera prst="legacyPerspectiveTopLeft">
                  <a:rot lat="0" lon="19799986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6158" name="Freeform 25"/>
              <p:cNvSpPr>
                <a:spLocks/>
              </p:cNvSpPr>
              <p:nvPr/>
            </p:nvSpPr>
            <p:spPr bwMode="gray">
              <a:xfrm flipH="1">
                <a:off x="313" y="2837"/>
                <a:ext cx="433" cy="1097"/>
              </a:xfrm>
              <a:custGeom>
                <a:avLst/>
                <a:gdLst>
                  <a:gd name="T0" fmla="*/ 5374 w 224"/>
                  <a:gd name="T1" fmla="*/ 5196 h 569"/>
                  <a:gd name="T2" fmla="*/ 3856 w 224"/>
                  <a:gd name="T3" fmla="*/ 2556 h 569"/>
                  <a:gd name="T4" fmla="*/ 6311 w 224"/>
                  <a:gd name="T5" fmla="*/ 56 h 569"/>
                  <a:gd name="T6" fmla="*/ 8934 w 224"/>
                  <a:gd name="T7" fmla="*/ 2664 h 569"/>
                  <a:gd name="T8" fmla="*/ 7052 w 224"/>
                  <a:gd name="T9" fmla="*/ 5196 h 569"/>
                  <a:gd name="T10" fmla="*/ 6992 w 224"/>
                  <a:gd name="T11" fmla="*/ 6370 h 569"/>
                  <a:gd name="T12" fmla="*/ 10908 w 224"/>
                  <a:gd name="T13" fmla="*/ 7459 h 569"/>
                  <a:gd name="T14" fmla="*/ 11521 w 224"/>
                  <a:gd name="T15" fmla="*/ 10471 h 569"/>
                  <a:gd name="T16" fmla="*/ 11362 w 224"/>
                  <a:gd name="T17" fmla="*/ 16482 h 569"/>
                  <a:gd name="T18" fmla="*/ 10908 w 224"/>
                  <a:gd name="T19" fmla="*/ 18749 h 569"/>
                  <a:gd name="T20" fmla="*/ 10235 w 224"/>
                  <a:gd name="T21" fmla="*/ 15815 h 569"/>
                  <a:gd name="T22" fmla="*/ 9744 w 224"/>
                  <a:gd name="T23" fmla="*/ 10363 h 569"/>
                  <a:gd name="T24" fmla="*/ 8878 w 224"/>
                  <a:gd name="T25" fmla="*/ 16482 h 569"/>
                  <a:gd name="T26" fmla="*/ 7496 w 224"/>
                  <a:gd name="T27" fmla="*/ 29222 h 569"/>
                  <a:gd name="T28" fmla="*/ 4073 w 224"/>
                  <a:gd name="T29" fmla="*/ 29016 h 569"/>
                  <a:gd name="T30" fmla="*/ 2623 w 224"/>
                  <a:gd name="T31" fmla="*/ 16704 h 569"/>
                  <a:gd name="T32" fmla="*/ 1734 w 224"/>
                  <a:gd name="T33" fmla="*/ 10679 h 569"/>
                  <a:gd name="T34" fmla="*/ 1301 w 224"/>
                  <a:gd name="T35" fmla="*/ 15931 h 569"/>
                  <a:gd name="T36" fmla="*/ 613 w 224"/>
                  <a:gd name="T37" fmla="*/ 18749 h 569"/>
                  <a:gd name="T38" fmla="*/ 56 w 224"/>
                  <a:gd name="T39" fmla="*/ 15663 h 569"/>
                  <a:gd name="T40" fmla="*/ 377 w 224"/>
                  <a:gd name="T41" fmla="*/ 9453 h 569"/>
                  <a:gd name="T42" fmla="*/ 1185 w 224"/>
                  <a:gd name="T43" fmla="*/ 7195 h 569"/>
                  <a:gd name="T44" fmla="*/ 5318 w 224"/>
                  <a:gd name="T45" fmla="*/ 6370 h 569"/>
                  <a:gd name="T46" fmla="*/ 5374 w 224"/>
                  <a:gd name="T47" fmla="*/ 5196 h 5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4"/>
                  <a:gd name="T73" fmla="*/ 0 h 569"/>
                  <a:gd name="T74" fmla="*/ 224 w 224"/>
                  <a:gd name="T75" fmla="*/ 569 h 5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C9C9C"/>
                  </a:gs>
                  <a:gs pos="100000">
                    <a:srgbClr val="EAEAEA"/>
                  </a:gs>
                </a:gsLst>
                <a:lin ang="18900000" scaled="1"/>
              </a:gradFill>
              <a:ln w="9525">
                <a:round/>
                <a:headEnd/>
                <a:tailEnd/>
              </a:ln>
              <a:scene3d>
                <a:camera prst="legacyPerspectiveTopLeft">
                  <a:rot lat="0" lon="20099988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</p:grpSp>
      </p:grp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635375" y="3357563"/>
            <a:ext cx="3960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Bookman Old Style" pitchFamily="18" charset="0"/>
              </a:rPr>
              <a:t>быть востребованным в </a:t>
            </a:r>
          </a:p>
          <a:p>
            <a:r>
              <a:rPr lang="ru-RU" b="1">
                <a:solidFill>
                  <a:srgbClr val="C00000"/>
                </a:solidFill>
                <a:latin typeface="Bookman Old Style" pitchFamily="18" charset="0"/>
              </a:rPr>
              <a:t>высококонкурентном  и </a:t>
            </a:r>
          </a:p>
          <a:p>
            <a:r>
              <a:rPr lang="ru-RU" b="1">
                <a:solidFill>
                  <a:srgbClr val="C00000"/>
                </a:solidFill>
                <a:latin typeface="Bookman Old Style" pitchFamily="18" charset="0"/>
              </a:rPr>
              <a:t>высокотехнологичном</a:t>
            </a:r>
          </a:p>
          <a:p>
            <a:r>
              <a:rPr lang="ru-RU" b="1">
                <a:solidFill>
                  <a:srgbClr val="C00000"/>
                </a:solidFill>
                <a:latin typeface="Bookman Old Style" pitchFamily="18" charset="0"/>
              </a:rPr>
              <a:t>мире;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3563938" y="465296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Bookman Old Style" pitchFamily="18" charset="0"/>
              </a:rPr>
              <a:t>должны уметь влиться в быстро развивающееся общество.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00596" y="5733256"/>
            <a:ext cx="634340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Научить учиться!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25097" y="188640"/>
            <a:ext cx="644278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«Школа сегодня»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554356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Что достигнуто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197229"/>
          </a:xfrm>
        </p:spPr>
        <p:txBody>
          <a:bodyPr/>
          <a:lstStyle/>
          <a:p>
            <a:r>
              <a:rPr lang="ru-RU" dirty="0" smtClean="0"/>
              <a:t>Пятидневная рабочая неделя</a:t>
            </a:r>
          </a:p>
          <a:p>
            <a:r>
              <a:rPr lang="ru-RU" dirty="0" smtClean="0"/>
              <a:t>Суммативное оценивание</a:t>
            </a:r>
          </a:p>
          <a:p>
            <a:r>
              <a:rPr lang="ru-RU" dirty="0" smtClean="0"/>
              <a:t>Преподавание трех языках</a:t>
            </a:r>
          </a:p>
          <a:p>
            <a:r>
              <a:rPr lang="ru-RU" dirty="0" smtClean="0"/>
              <a:t>Электронный дневник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Что ждет казахстанских школьников в новом учебном году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40005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2654" y="4581128"/>
            <a:ext cx="821537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Переход на обновление содержания образования предъявляет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новые требования к работе учителя.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 2017 – 2018 учебного года по обновленном программам обучаются учащиеся 1,2, 5, 7 классов.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5829312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Что требуется от учителя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формулировать учебные цели для   достижения результатов;</a:t>
            </a:r>
          </a:p>
          <a:p>
            <a:r>
              <a:rPr lang="ru-RU" dirty="0" smtClean="0"/>
              <a:t>-строить  учебный процесс  по организации усвоения  учебного материала;</a:t>
            </a:r>
          </a:p>
          <a:p>
            <a:r>
              <a:rPr lang="ru-RU" dirty="0" smtClean="0"/>
              <a:t>-готовить учебные материалы  в соответствии с  учебными целями;</a:t>
            </a:r>
          </a:p>
          <a:p>
            <a:r>
              <a:rPr lang="ru-RU" dirty="0" smtClean="0"/>
              <a:t>- использовать  потенциал информационной среды для  учебного процесса ;</a:t>
            </a:r>
          </a:p>
          <a:p>
            <a:r>
              <a:rPr lang="ru-RU" dirty="0" smtClean="0"/>
              <a:t>- создавать  условия для опережающего развития;</a:t>
            </a:r>
          </a:p>
          <a:p>
            <a:r>
              <a:rPr lang="ru-RU" dirty="0" smtClean="0"/>
              <a:t>- создавать атмосферу психологического комфорта и поддержки;</a:t>
            </a:r>
          </a:p>
          <a:p>
            <a:r>
              <a:rPr lang="ru-RU" dirty="0" smtClean="0"/>
              <a:t>- готовить учащихся к самообразованию, самоопределению и самореализации;</a:t>
            </a:r>
          </a:p>
          <a:p>
            <a:r>
              <a:rPr lang="ru-RU" dirty="0" smtClean="0"/>
              <a:t>- оценивать текущие результатов, направленные  на достижение поставленных целей.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785794"/>
            <a:ext cx="4543428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Пятидневка: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3" descr="https://static.caravan.kz/image/landscape/480/357314.jpg">
            <a:hlinkClick r:id="rId2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14290"/>
            <a:ext cx="392905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28596" y="3000372"/>
            <a:ext cx="7615262" cy="385762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 1 сентября   2017 года на пятидневную учебную неделю начали учиться все классы школ республики.</a:t>
            </a:r>
          </a:p>
          <a:p>
            <a:r>
              <a:rPr lang="ru-RU" dirty="0" smtClean="0"/>
              <a:t>По мнению вице-премьера РК </a:t>
            </a:r>
            <a:r>
              <a:rPr lang="ru-RU" dirty="0" err="1" smtClean="0"/>
              <a:t>Дариги</a:t>
            </a:r>
            <a:r>
              <a:rPr lang="ru-RU" dirty="0" smtClean="0"/>
              <a:t> Назарбаевой, шестой день недели может быть использован на открытие спортивных секций, учителя в этот день могут заниматься повышением своей квалификации, готовиться на следующую неделю.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1050</Words>
  <Application>Microsoft Office PowerPoint</Application>
  <PresentationFormat>Экран (4:3)</PresentationFormat>
  <Paragraphs>111</Paragraphs>
  <Slides>28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1_Тема Office</vt:lpstr>
      <vt:lpstr>Тема Office</vt:lpstr>
      <vt:lpstr>2_Тема Office</vt:lpstr>
      <vt:lpstr>3_Тема Office</vt:lpstr>
      <vt:lpstr>Официальная</vt:lpstr>
      <vt:lpstr>1_Официальная</vt:lpstr>
      <vt:lpstr>2_Официальная</vt:lpstr>
      <vt:lpstr>Слайд 1</vt:lpstr>
      <vt:lpstr>Слайд 2</vt:lpstr>
      <vt:lpstr>Школа  вчера</vt:lpstr>
      <vt:lpstr>Школа вчера </vt:lpstr>
      <vt:lpstr>Слайд 5</vt:lpstr>
      <vt:lpstr>Что достигнуто</vt:lpstr>
      <vt:lpstr>Слайд 7</vt:lpstr>
      <vt:lpstr>Что требуется от учителя</vt:lpstr>
      <vt:lpstr>Пятидневка:</vt:lpstr>
      <vt:lpstr>Содержательным отличием обновленных учебных программ является: </vt:lpstr>
      <vt:lpstr>Долгосрочные планы</vt:lpstr>
      <vt:lpstr>Среднесрочные планы</vt:lpstr>
      <vt:lpstr>Методы и приемы</vt:lpstr>
      <vt:lpstr>Краткосрочный план</vt:lpstr>
      <vt:lpstr>Образцы практических работ и краткосрочного плана урока</vt:lpstr>
      <vt:lpstr>Задачи интерактивных методов обучения: </vt:lpstr>
      <vt:lpstr>Структура формулы ПОПС содержит в себе 4 важных компонента,</vt:lpstr>
      <vt:lpstr>ПОПС формула представляет собой:  </vt:lpstr>
      <vt:lpstr>Оценивание</vt:lpstr>
      <vt:lpstr>Издательства предлагающие литературу  по обновленной программе</vt:lpstr>
      <vt:lpstr>Слайд 21</vt:lpstr>
      <vt:lpstr>Слайд 22</vt:lpstr>
      <vt:lpstr>Школа будущего</vt:lpstr>
      <vt:lpstr>Слайд 24</vt:lpstr>
      <vt:lpstr>“Школа будущего” снаружи </vt:lpstr>
      <vt:lpstr>Коридоры “Школы будущего”</vt:lpstr>
      <vt:lpstr>Столовая “Школы будущего”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User</cp:lastModifiedBy>
  <cp:revision>24</cp:revision>
  <dcterms:created xsi:type="dcterms:W3CDTF">2014-03-02T13:40:08Z</dcterms:created>
  <dcterms:modified xsi:type="dcterms:W3CDTF">2018-01-19T05:09:55Z</dcterms:modified>
</cp:coreProperties>
</file>