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195736" y="2852936"/>
            <a:ext cx="5761037" cy="719138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3720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7864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57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6" r:id="rId3"/>
    <p:sldLayoutId id="2147483697" r:id="rId4"/>
    <p:sldLayoutId id="2147483698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B%D0%BE%D0%B6%D0%BD%D0%BE%D1%81%D0%BE%D1%87%D0%B8%D0%BD%D1%91%D0%BD%D0%BD%D0%BE%D0%B5_%D0%BF%D1%80%D0%B5%D0%B4%D0%BB%D0%BE%D0%B6%D0%B5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724710"/>
            <a:ext cx="8348669" cy="313329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Сложносочиненные и сложноподчинительные предложения . 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1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76672"/>
            <a:ext cx="8762176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Особого комментария требует союзное слово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который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. Оно может выступать в роли разных членов предложения: подлежащего, сказуемого, несогласованного определения, обстоятельства и дополнения. Чтобы определить синтаксическую функцию союзного слова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который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, нужно выяснить, какое слово главного предложения оно заменяет, подставить его вместо союзного слова и определить, каким членом придаточного предложения оно является.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Например: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Деревня, </a:t>
            </a:r>
            <a:r>
              <a:rPr lang="ru-RU" i="1" u="sng" dirty="0">
                <a:solidFill>
                  <a:srgbClr val="333333"/>
                </a:solidFill>
                <a:latin typeface="Helvetica"/>
              </a:rPr>
              <a:t>которая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расположена на берегу реки, очень красива. В данном предложении союзное слово которая относится к существительному деревня. Если подставить слово деревня в придаточное предложение, то получится: </a:t>
            </a:r>
            <a:r>
              <a:rPr lang="ru-RU" i="1" u="sng" dirty="0">
                <a:solidFill>
                  <a:srgbClr val="333333"/>
                </a:solidFill>
                <a:latin typeface="Helvetica"/>
              </a:rPr>
              <a:t>Деревня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расположена на берегу.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В этом предложении слово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деревня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выполняет функцию подлежащего, следовательно, в придаточной части исходного предложения союзное слово </a:t>
            </a:r>
            <a:r>
              <a:rPr lang="ru-RU" i="1" u="sng" dirty="0">
                <a:solidFill>
                  <a:srgbClr val="333333"/>
                </a:solidFill>
                <a:latin typeface="Helvetica"/>
              </a:rPr>
              <a:t>которая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тоже является подлежащим.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Сравните: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Озеро, к которому мы подошли, оказалось чистым и глубоким.— Я встретился с человеком, которого давно не видел.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Некоторые из союзных слов оказываются омонимичными союзам, т. е. в одних случаях они выступают как союзы, а в других — как союзные слова.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5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618160" cy="59035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i="1" dirty="0">
                <a:solidFill>
                  <a:srgbClr val="333333"/>
                </a:solidFill>
                <a:latin typeface="Helvetica"/>
              </a:rPr>
              <a:t>Чтобы отличить союз от союзного слова, надо помнить: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b="1" i="1" dirty="0">
                <a:solidFill>
                  <a:srgbClr val="333333"/>
                </a:solidFill>
                <a:latin typeface="Helvetica"/>
              </a:rPr>
              <a:t>1) в некоторых случаях союз можно опустить, а союзное слово нет: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Например: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Таня говорит, что трава по ночам растёт. (В. Белов.) — Таня говорит: «Трава по ночам растёт»;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b="1" i="1" dirty="0">
                <a:solidFill>
                  <a:srgbClr val="333333"/>
                </a:solidFill>
                <a:latin typeface="Helvetica"/>
              </a:rPr>
              <a:t>2) союз можно заменить только другим союзом.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Например: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 Когда ( — если) труд — удовольствие, жизнь хороша.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 (М. Горький.)</a:t>
            </a:r>
          </a:p>
          <a:p>
            <a:pPr algn="just"/>
            <a:r>
              <a:rPr lang="ru-RU" b="1" i="1" dirty="0">
                <a:solidFill>
                  <a:srgbClr val="333333"/>
                </a:solidFill>
                <a:latin typeface="Helvetica"/>
              </a:rPr>
              <a:t>3) Союзное слово можно заменить только союзным словом или теми словами из главного предложения, к которым относится придаточное,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Например: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Вспомни песни, что пел соловей.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(И. Бунин.)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Слово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что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является союзным словом, так как его нельзя опустить, но можно заменить союзным словом которые (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Вспомни песни, которые пел соловей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) и словом песни (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Вспомни песни: эти песни пел соловей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).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Умение разграничивать союзы и союзные слова нужно для правильного интонирования предложения, так как нередко союзные слова являются смысловым центром, они выделяются логическим ударением.</a:t>
            </a:r>
          </a:p>
          <a:p>
            <a:pPr algn="just"/>
            <a:r>
              <a:rPr lang="ru-RU" i="1" dirty="0">
                <a:solidFill>
                  <a:srgbClr val="333333"/>
                </a:solidFill>
                <a:latin typeface="Helvetica"/>
              </a:rPr>
              <a:t>Что, как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 и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когда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могут быть как союзами, так и союзными словами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467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332656"/>
            <a:ext cx="8869680" cy="5903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>
                <a:solidFill>
                  <a:srgbClr val="333333"/>
                </a:solidFill>
                <a:latin typeface="Helvetica"/>
              </a:rPr>
              <a:t>Чтобы отличать данные союзные слова и союзы, следует помнить, что: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1) на союзные слова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что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и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как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обычно падает логическое ударение;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2) к ним можно поставить смысловой вопрос и определить, каким членом предложения они являются;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3) их нельзя изъять из предложения без нарушения смысла, зато можно заменить синонимичными союзными словами.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Сравните: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Я знал, что наш дом требует ремонта. — Я знал: наш дом требует ремонта.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i="1" dirty="0">
                <a:solidFill>
                  <a:srgbClr val="333333"/>
                </a:solidFill>
                <a:latin typeface="Helvetica"/>
              </a:rPr>
              <a:t>Дом, </a:t>
            </a:r>
            <a:r>
              <a:rPr lang="ru-RU" i="1" u="sng" dirty="0">
                <a:solidFill>
                  <a:srgbClr val="333333"/>
                </a:solidFill>
                <a:latin typeface="Helvetica"/>
              </a:rPr>
              <a:t>что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стоит напротив, требует ремонта. — Дом, который стоит напротив, требует ремонта.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При различении союзного слова и союза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когда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следует опираться на значение придаточных частей. В придаточных определительных и зачастую в придаточных изъяснительных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когда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является союзным словом, во всех остальных случаях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когда </a:t>
            </a:r>
            <a:r>
              <a:rPr lang="ru-RU" dirty="0">
                <a:solidFill>
                  <a:srgbClr val="333333"/>
                </a:solidFill>
                <a:latin typeface="Helvetica"/>
              </a:rPr>
              <a:t>— союз: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Helvetica"/>
              </a:rPr>
              <a:t>Например: 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Я хорошо помню день, когда мы встретились. Никто не </a:t>
            </a:r>
            <a:r>
              <a:rPr lang="ru-RU" i="1" dirty="0" err="1">
                <a:solidFill>
                  <a:srgbClr val="333333"/>
                </a:solidFill>
                <a:latin typeface="Helvetica"/>
              </a:rPr>
              <a:t>знал,когда</a:t>
            </a:r>
            <a:r>
              <a:rPr lang="ru-RU" i="1" dirty="0">
                <a:solidFill>
                  <a:srgbClr val="333333"/>
                </a:solidFill>
                <a:latin typeface="Helvetica"/>
              </a:rPr>
              <a:t> он появился в нашем городе. Когда закончится метель, можно будет пойти погулять.</a:t>
            </a:r>
            <a:endParaRPr lang="ru-RU" dirty="0">
              <a:solidFill>
                <a:srgbClr val="333333"/>
              </a:solidFill>
              <a:latin typeface="Helvetic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50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674200" cy="147146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8692D"/>
                </a:solidFill>
                <a:latin typeface="arial"/>
              </a:rPr>
              <a:t>Разница между сложноподчиненным и сложносочиненным </a:t>
            </a:r>
            <a:r>
              <a:rPr lang="ru-RU" dirty="0" smtClean="0">
                <a:solidFill>
                  <a:srgbClr val="F8692D"/>
                </a:solidFill>
                <a:latin typeface="arial"/>
              </a:rPr>
              <a:t>предложением </a:t>
            </a:r>
            <a:r>
              <a:rPr lang="ru-RU" dirty="0">
                <a:solidFill>
                  <a:srgbClr val="F8692D"/>
                </a:solidFill>
                <a:latin typeface="arial"/>
              </a:rPr>
              <a:t/>
            </a:r>
            <a:br>
              <a:rPr lang="ru-RU" dirty="0">
                <a:solidFill>
                  <a:srgbClr val="F8692D"/>
                </a:solidFill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rgbClr val="444444"/>
                </a:solidFill>
                <a:latin typeface="arial"/>
              </a:rPr>
              <a:t>Согласно основам синтаксиса, все сложные предложения (то есть состоящие из двух и более простых), можно разделить на две больших категории: сложносочинённые и сложноподчинённые. Сложносочинённое предложение – это сложное предложение с сочинительной связью (союзное или бессоюзное).</a:t>
            </a:r>
          </a:p>
          <a:p>
            <a:pPr algn="just"/>
            <a:r>
              <a:rPr lang="ru-RU" dirty="0">
                <a:solidFill>
                  <a:srgbClr val="444444"/>
                </a:solidFill>
                <a:latin typeface="arial"/>
              </a:rPr>
              <a:t>С точки зрения грамматики простые предложения в составе сложносочинённого не зависят друг от друга, они равнозначны, обладают одинаковыми «правами». В случае со сложноподчинённым предложением его составляющие состоят в подчинении по отношению к его главной части. Здесь имеет место определённая зависимость, субординация. Это первое и основное их отличие. Второе отличие – союзы, которые соединяют простые предложения в составе сложного. При сочинительной связи это союзы “а”, “но”, “и”, “да”. При подчинительной – “потому что”, “где”, “так как” и другие — такие союзы называются подчинительными, они входят в состав придаточного предложения. В сложносочинённых союзных предложениях союзы не входят в простые предложения, они фактически и по смыслу стоят «между» половинками целого. Бессоюзные подчинительные предложения практически не встречаются, бессоюзные же сложносочинённые – явление типичное для русского языка. Сравним:</a:t>
            </a:r>
          </a:p>
          <a:p>
            <a:pPr algn="just">
              <a:buFont typeface="Arial"/>
              <a:buChar char="•"/>
            </a:pPr>
            <a:r>
              <a:rPr lang="ru-RU" dirty="0">
                <a:solidFill>
                  <a:srgbClr val="444444"/>
                </a:solidFill>
                <a:latin typeface="arial"/>
              </a:rPr>
              <a:t>Я подарил ей герберы, потому что других цветов не было в магазине. (сложноподчинённое предложение)</a:t>
            </a:r>
          </a:p>
          <a:p>
            <a:pPr algn="just">
              <a:buFont typeface="Arial"/>
              <a:buChar char="•"/>
            </a:pPr>
            <a:r>
              <a:rPr lang="ru-RU" dirty="0">
                <a:solidFill>
                  <a:srgbClr val="444444"/>
                </a:solidFill>
                <a:latin typeface="arial"/>
              </a:rPr>
              <a:t>Они вышли из здания раздосадованные, летний дождь печалил их лишь сильнее. (сложносочинённое предложение — бессоюзное)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64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444444"/>
                </a:solidFill>
                <a:latin typeface="arial"/>
              </a:rPr>
              <a:t>Сложносочинённые предложения – это такие предложения, части которых равноправны; в сложноподчинённых предложениях есть главная и зависимая части (соответственно, они выражают различные идеи  – сочинения либо подчинения)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444444"/>
                </a:solidFill>
                <a:latin typeface="arial"/>
              </a:rPr>
              <a:t>Сложносочинённые и сложноподчинённые предложения оформляются различным набором  союзов.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444444"/>
                </a:solidFill>
                <a:latin typeface="arial"/>
              </a:rPr>
              <a:t>Для сложносочинённых предложений типична бессоюзная связь, для сложноподчинённых предложений это почти несуществующая категория.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70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476672"/>
            <a:ext cx="8591550" cy="81872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444444"/>
                </a:solidFill>
                <a:latin typeface="Titillium Web"/>
              </a:rPr>
              <a:t/>
            </a:r>
            <a:br>
              <a:rPr lang="ru-RU" dirty="0">
                <a:solidFill>
                  <a:srgbClr val="444444"/>
                </a:solidFill>
                <a:latin typeface="Titillium Web"/>
              </a:rPr>
            </a:br>
            <a:r>
              <a:rPr lang="ru-RU" sz="3100" dirty="0" smtClean="0">
                <a:solidFill>
                  <a:srgbClr val="444444"/>
                </a:solidFill>
                <a:latin typeface="Titillium Web"/>
              </a:rPr>
              <a:t>Когда в сложносочиненном предложении не ставится запятая?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690168" cy="532748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В сложносочиненном предложении с соединительными и разделительными союзами </a:t>
            </a:r>
            <a:r>
              <a:rPr lang="ru-RU" b="1" dirty="0">
                <a:solidFill>
                  <a:srgbClr val="333333"/>
                </a:solidFill>
                <a:latin typeface="inherit"/>
              </a:rPr>
              <a:t>не ставится </a:t>
            </a:r>
            <a:r>
              <a:rPr lang="ru-RU" b="1" dirty="0" smtClean="0">
                <a:solidFill>
                  <a:srgbClr val="333333"/>
                </a:solidFill>
                <a:latin typeface="inherit"/>
              </a:rPr>
              <a:t>запятая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при наличии общих второстепенных членов, вводного слова или частицы, а также в ряде других случаев.</a:t>
            </a: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В русском языке обычно между частями сложносочиненного предложения ставится запятая, чтобы разделить две или более грамматические основы.</a:t>
            </a: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Загрохотал гром</a:t>
            </a:r>
            <a:r>
              <a:rPr lang="ru-RU" b="1" i="1" dirty="0">
                <a:solidFill>
                  <a:srgbClr val="FF0000"/>
                </a:solidFill>
                <a:latin typeface="inherit"/>
              </a:rPr>
              <a:t>,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 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по пыльной дороге застучали крупные капли дождя.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Прошло несколько лет</a:t>
            </a:r>
            <a:r>
              <a:rPr lang="ru-RU" b="1" i="1" dirty="0">
                <a:solidFill>
                  <a:srgbClr val="FF0000"/>
                </a:solidFill>
                <a:latin typeface="inherit"/>
              </a:rPr>
              <a:t>,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обстоятельства снова привели его в родное село.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Но существуют случаи, когда запятая в сложносочиненном предложении с соединительными и разделительными союзами не ставится. Рассмотрим их.</a:t>
            </a: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Если в сложносочиненном предложении имеются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общие второстепенные члены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, относящиеся в равной степени к каждому простому предложению, знак препинания не  нужен, например:</a:t>
            </a: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К концу дня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дождь перестал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ветер начал заметно стихать.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Вокруг нас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гулко жужжали шмели и пчёлы_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или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трещали кузнечики.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Крылья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у гуся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были растопырены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клюв был открыт.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У берегов речки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вода струилась по перемытым пескам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или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 стояли глухие и глубокие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омуты. 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9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332656"/>
            <a:ext cx="8869680" cy="6408712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Наличие</a:t>
            </a:r>
            <a:r>
              <a:rPr lang="ru-RU" dirty="0">
                <a:solidFill>
                  <a:srgbClr val="008000"/>
                </a:solidFill>
                <a:latin typeface="inherit"/>
              </a:rPr>
              <a:t> общего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вводного слова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или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конструкции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— причина отсутствия запятой между частями сложносочиненных предложений:</a:t>
            </a: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Кажется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каждый цветок похож на мак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от них пахло весной.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Каждый человек,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безусловно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не равен другому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тут уж ничего не поделаешь.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По моему мнению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счастливы оптимисты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тяжело живётся унылым людям.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Как сообщают средства массовой информации,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в Японии происходят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подземные толчки _ </a:t>
            </a:r>
            <a:r>
              <a:rPr lang="ru-RU" b="1" i="1" dirty="0" smtClean="0">
                <a:solidFill>
                  <a:srgbClr val="333333"/>
                </a:solidFill>
                <a:latin typeface="inherit"/>
              </a:rPr>
              <a:t>или </a:t>
            </a:r>
            <a:r>
              <a:rPr lang="ru-RU" i="1" dirty="0" smtClean="0">
                <a:solidFill>
                  <a:srgbClr val="333333"/>
                </a:solidFill>
                <a:latin typeface="inherit"/>
              </a:rPr>
              <a:t>существует 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угроза цунами в большей мере, чем в других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странах мира.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Если обе части сложносочиненного предложения имеют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общую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частицу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,  запятая между ними не ставится.</a:t>
            </a: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Только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ветер прошелестел чуть слышно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пропищала ночная птица.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Знак препинания не ставится между двумя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вопросительными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побудительными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,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</a:t>
            </a:r>
            <a:r>
              <a:rPr lang="ru-RU" i="1" dirty="0" smtClean="0">
                <a:solidFill>
                  <a:srgbClr val="008000"/>
                </a:solidFill>
                <a:latin typeface="inherit"/>
              </a:rPr>
              <a:t>восклицательными </a:t>
            </a:r>
            <a:r>
              <a:rPr lang="ru-RU" dirty="0" smtClean="0">
                <a:solidFill>
                  <a:srgbClr val="333333"/>
                </a:solidFill>
                <a:latin typeface="Titillium Web"/>
              </a:rPr>
              <a:t>или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назывными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предложениями, например:</a:t>
            </a: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Кто это нарисовал_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отчего такие деревья кособокие?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Сколько интересного ушло_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его уже не воротишь!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Не отступайте перед трудностями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будьте решительными в своих поступках!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Задуйте свечу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или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отойдите от окна!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Тишина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 безмолвие белого снега.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i="1" dirty="0">
                <a:solidFill>
                  <a:srgbClr val="333333"/>
                </a:solidFill>
                <a:latin typeface="inherit"/>
              </a:rPr>
              <a:t>Синь высокого неба_ 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или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сумрак густой тени тополей.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dirty="0">
                <a:solidFill>
                  <a:srgbClr val="333333"/>
                </a:solidFill>
                <a:latin typeface="Titillium Web"/>
              </a:rPr>
              <a:t>Существует еще одна причина отсутствия запятой между частями сложносочиненного предложения — это наличие в  нём </a:t>
            </a:r>
            <a:r>
              <a:rPr lang="ru-RU" i="1" dirty="0">
                <a:solidFill>
                  <a:srgbClr val="008000"/>
                </a:solidFill>
                <a:latin typeface="inherit"/>
              </a:rPr>
              <a:t>общей придаточной части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, например:</a:t>
            </a: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Когда песня была допета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пассажиры стихли_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никто не сказал ни слова, пока не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замелькали за окном первые заводы и посёлки столичного пригорода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. (Борис Полевой)</a:t>
            </a: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Как только мы вышли на крыльцо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солнце спряталось за тучу_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повеяло</a:t>
            </a:r>
            <a:r>
              <a:rPr lang="ru-RU" dirty="0">
                <a:solidFill>
                  <a:srgbClr val="333333"/>
                </a:solidFill>
                <a:latin typeface="Titillium Web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холодом.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pPr fontAlgn="base"/>
            <a:r>
              <a:rPr lang="ru-RU" b="1" i="1" dirty="0">
                <a:solidFill>
                  <a:srgbClr val="333333"/>
                </a:solidFill>
                <a:latin typeface="inherit"/>
              </a:rPr>
              <a:t>Если принесут необходимые бумаги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, я не желаю напрасно терять времени _ </a:t>
            </a:r>
            <a:r>
              <a:rPr lang="ru-RU" b="1" i="1" dirty="0">
                <a:solidFill>
                  <a:srgbClr val="333333"/>
                </a:solidFill>
                <a:latin typeface="inherit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inherit"/>
              </a:rPr>
              <a:t> тут же мы продолжим нашу  работу. </a:t>
            </a:r>
            <a:endParaRPr lang="ru-RU" dirty="0">
              <a:solidFill>
                <a:srgbClr val="333333"/>
              </a:solidFill>
              <a:latin typeface="Titillium Web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14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363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Сложносочинённые предложения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Сложносочиненными </a:t>
            </a:r>
            <a:r>
              <a:rPr lang="ru-RU" sz="2800" dirty="0"/>
              <a:t>называются </a:t>
            </a:r>
            <a:r>
              <a:rPr lang="ru-RU" sz="2800" b="1" i="1" dirty="0"/>
              <a:t>сложные предложения</a:t>
            </a:r>
            <a:r>
              <a:rPr lang="ru-RU" sz="2800" dirty="0"/>
              <a:t>, в которых простые предложения равноправны по смыслу и связаны </a:t>
            </a:r>
            <a:r>
              <a:rPr lang="ru-RU" sz="2800" dirty="0" smtClean="0"/>
              <a:t>сочинительными союзами . </a:t>
            </a:r>
            <a:r>
              <a:rPr lang="ru-RU" sz="2800" dirty="0"/>
              <a:t>Части сложносочиненного предложения не зависят друг от друга и составляют одно смысловое </a:t>
            </a:r>
            <a:r>
              <a:rPr lang="ru-RU" sz="2800" dirty="0" smtClean="0"/>
              <a:t>целое. В </a:t>
            </a:r>
            <a:r>
              <a:rPr lang="ru-RU" sz="2800" dirty="0"/>
              <a:t>отличие от сложноподчинённого предложения, в сложносочинённом союзы не входят ни в одну из частей и </a:t>
            </a:r>
            <a:r>
              <a:rPr lang="ru-RU" sz="2800" dirty="0" smtClean="0"/>
              <a:t>используется </a:t>
            </a:r>
            <a:r>
              <a:rPr lang="ru-RU" sz="2800" dirty="0"/>
              <a:t>абсолютное время глаголов </a:t>
            </a:r>
            <a:r>
              <a:rPr lang="ru-RU" sz="2800" dirty="0" smtClean="0"/>
              <a:t>сказуемых.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880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188640"/>
            <a:ext cx="3456384" cy="3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595360" cy="4937760"/>
          </a:xfrm>
        </p:spPr>
        <p:txBody>
          <a:bodyPr>
            <a:noAutofit/>
          </a:bodyPr>
          <a:lstStyle/>
          <a:p>
            <a:r>
              <a:rPr lang="ru-RU" sz="1600" dirty="0"/>
              <a:t>Сочинительная связь может оформляться следующими отношениями в предложении:</a:t>
            </a:r>
          </a:p>
          <a:p>
            <a:pPr lvl="0"/>
            <a:r>
              <a:rPr lang="ru-RU" sz="1600" dirty="0"/>
              <a:t>Соединительными. Для них характерно значение логической однородности. Во временном плане — одновременность двух действий или их следование друг за другом. Средства связи: союзы </a:t>
            </a:r>
            <a:r>
              <a:rPr lang="ru-RU" sz="1600" i="1" dirty="0"/>
              <a:t>и</a:t>
            </a:r>
            <a:r>
              <a:rPr lang="ru-RU" sz="1600" dirty="0"/>
              <a:t>, </a:t>
            </a:r>
            <a:r>
              <a:rPr lang="ru-RU" sz="1600" i="1" dirty="0"/>
              <a:t>да</a:t>
            </a:r>
            <a:r>
              <a:rPr lang="ru-RU" sz="1600" dirty="0"/>
              <a:t> (в значении </a:t>
            </a:r>
            <a:r>
              <a:rPr lang="ru-RU" sz="1600" i="1" dirty="0"/>
              <a:t>и</a:t>
            </a:r>
            <a:r>
              <a:rPr lang="ru-RU" sz="1600" dirty="0"/>
              <a:t>) и др.; частицы </a:t>
            </a:r>
            <a:r>
              <a:rPr lang="ru-RU" sz="1600" i="1" dirty="0"/>
              <a:t>и… и, ни… ни, тоже, также</a:t>
            </a:r>
            <a:r>
              <a:rPr lang="ru-RU" sz="1600" dirty="0"/>
              <a:t>.</a:t>
            </a:r>
          </a:p>
          <a:p>
            <a:pPr lvl="0"/>
            <a:r>
              <a:rPr lang="ru-RU" sz="1600" dirty="0"/>
              <a:t>Разделительными. Включают в себя значения последовательности, смены, чередования, сопоставления или перечисления взаимосвязанных событий. Средства связи: союзы </a:t>
            </a:r>
            <a:r>
              <a:rPr lang="ru-RU" sz="1600" i="1" dirty="0"/>
              <a:t>или, что,</a:t>
            </a:r>
            <a:r>
              <a:rPr lang="ru-RU" sz="1600" dirty="0"/>
              <a:t> повторяющиеся союзы </a:t>
            </a:r>
            <a:r>
              <a:rPr lang="ru-RU" sz="1600" i="1" dirty="0"/>
              <a:t>или… или</a:t>
            </a:r>
            <a:r>
              <a:rPr lang="ru-RU" sz="1600" dirty="0"/>
              <a:t>, повторяющиеся частицы </a:t>
            </a:r>
            <a:r>
              <a:rPr lang="ru-RU" sz="1600" i="1" dirty="0"/>
              <a:t>ли… ли</a:t>
            </a:r>
            <a:r>
              <a:rPr lang="ru-RU" sz="1600" dirty="0"/>
              <a:t>, </a:t>
            </a:r>
            <a:r>
              <a:rPr lang="ru-RU" sz="1600" i="1" dirty="0"/>
              <a:t>то ли… то ли</a:t>
            </a:r>
            <a:r>
              <a:rPr lang="ru-RU" sz="1600" dirty="0"/>
              <a:t>, </a:t>
            </a:r>
            <a:r>
              <a:rPr lang="ru-RU" sz="1600" i="1" dirty="0"/>
              <a:t>не то… не то</a:t>
            </a:r>
            <a:r>
              <a:rPr lang="ru-RU" sz="1600" dirty="0"/>
              <a:t>, </a:t>
            </a:r>
            <a:r>
              <a:rPr lang="ru-RU" sz="1600" i="1" dirty="0"/>
              <a:t>а то… а не то</a:t>
            </a:r>
            <a:r>
              <a:rPr lang="ru-RU" sz="1600" dirty="0"/>
              <a:t>, наречие </a:t>
            </a:r>
            <a:r>
              <a:rPr lang="ru-RU" sz="1600" i="1" dirty="0"/>
              <a:t>иначе</a:t>
            </a:r>
            <a:r>
              <a:rPr lang="ru-RU" sz="1600" dirty="0"/>
              <a:t> в роли союза.</a:t>
            </a:r>
          </a:p>
          <a:p>
            <a:pPr lvl="0"/>
            <a:r>
              <a:rPr lang="ru-RU" sz="1600" dirty="0"/>
              <a:t>Сопоставительными. Указывают на равнозначность, тождественность ситуации. Средства связи: союзы </a:t>
            </a:r>
            <a:r>
              <a:rPr lang="ru-RU" sz="1600" i="1" dirty="0"/>
              <a:t>то есть, а именно</a:t>
            </a:r>
            <a:r>
              <a:rPr lang="ru-RU" sz="1600" dirty="0"/>
              <a:t>.</a:t>
            </a:r>
          </a:p>
          <a:p>
            <a:pPr lvl="0"/>
            <a:r>
              <a:rPr lang="ru-RU" sz="1600" dirty="0"/>
              <a:t>Пояснительными. Включают в себя </a:t>
            </a:r>
            <a:r>
              <a:rPr lang="ru-RU" sz="1600" b="1" dirty="0"/>
              <a:t>собственно сопоставительные, противительные отношения</a:t>
            </a:r>
            <a:r>
              <a:rPr lang="ru-RU" sz="1600" dirty="0"/>
              <a:t> и </a:t>
            </a:r>
            <a:r>
              <a:rPr lang="ru-RU" sz="1600" b="1" dirty="0"/>
              <a:t>отношения несоответствия</a:t>
            </a:r>
            <a:r>
              <a:rPr lang="ru-RU" sz="1600" dirty="0"/>
              <a:t>. Средства связи: союзы </a:t>
            </a:r>
            <a:r>
              <a:rPr lang="ru-RU" sz="1600" i="1" dirty="0"/>
              <a:t>а, но, да</a:t>
            </a:r>
            <a:r>
              <a:rPr lang="ru-RU" sz="1600" dirty="0"/>
              <a:t> (в значении </a:t>
            </a:r>
            <a:r>
              <a:rPr lang="ru-RU" sz="1600" i="1" dirty="0"/>
              <a:t>но</a:t>
            </a:r>
            <a:r>
              <a:rPr lang="ru-RU" sz="1600" dirty="0"/>
              <a:t>), частица </a:t>
            </a:r>
            <a:r>
              <a:rPr lang="ru-RU" sz="1600" i="1" dirty="0"/>
              <a:t>же</a:t>
            </a:r>
            <a:r>
              <a:rPr lang="ru-RU" sz="1600" dirty="0"/>
              <a:t>, </a:t>
            </a:r>
            <a:r>
              <a:rPr lang="ru-RU" sz="1600" dirty="0" err="1"/>
              <a:t>конкретизаторы</a:t>
            </a:r>
            <a:r>
              <a:rPr lang="ru-RU" sz="1600" dirty="0"/>
              <a:t> </a:t>
            </a:r>
            <a:r>
              <a:rPr lang="ru-RU" sz="1600" i="1" dirty="0"/>
              <a:t>а значит, а потому, а однако, а также, а зато, а кроме того</a:t>
            </a:r>
            <a:r>
              <a:rPr lang="ru-RU" sz="1600" dirty="0"/>
              <a:t>.</a:t>
            </a:r>
          </a:p>
          <a:p>
            <a:pPr lvl="0"/>
            <a:r>
              <a:rPr lang="ru-RU" sz="1600" dirty="0"/>
              <a:t>Градационными. Это дальнейшее развитие сопоставительных отношений. Градация может быть </a:t>
            </a:r>
            <a:r>
              <a:rPr lang="ru-RU" sz="1600" b="1" dirty="0"/>
              <a:t>по степени значимости</a:t>
            </a:r>
            <a:r>
              <a:rPr lang="ru-RU" sz="1600" dirty="0"/>
              <a:t> (средства связи: союзы </a:t>
            </a:r>
            <a:r>
              <a:rPr lang="ru-RU" sz="1600" i="1" dirty="0"/>
              <a:t>не только… но и, не то что… но, даже не… тем более не, даже… не то что, мало того что… ещё и</a:t>
            </a:r>
            <a:r>
              <a:rPr lang="ru-RU" sz="1600" dirty="0"/>
              <a:t>), </a:t>
            </a:r>
            <a:r>
              <a:rPr lang="ru-RU" sz="1600" b="1" dirty="0"/>
              <a:t>по степени интенсивности</a:t>
            </a:r>
            <a:r>
              <a:rPr lang="ru-RU" sz="1600" dirty="0"/>
              <a:t> (средства связи: союзы </a:t>
            </a:r>
            <a:r>
              <a:rPr lang="ru-RU" sz="1600" i="1" dirty="0"/>
              <a:t>если не… то по крайней мере, если не… то в таком случае, не то чтобы… но, не сказать чтобы… но</a:t>
            </a:r>
            <a:r>
              <a:rPr lang="ru-RU" sz="1600" dirty="0"/>
              <a:t>), </a:t>
            </a:r>
            <a:r>
              <a:rPr lang="ru-RU" sz="1600" b="1" dirty="0"/>
              <a:t>по степени соответствия обозначаемому</a:t>
            </a:r>
            <a:r>
              <a:rPr lang="ru-RU" sz="1600" dirty="0"/>
              <a:t> (средства связи: союзы </a:t>
            </a:r>
            <a:r>
              <a:rPr lang="ru-RU" sz="1600" i="1" dirty="0"/>
              <a:t>вернее, точнее</a:t>
            </a:r>
            <a:r>
              <a:rPr lang="ru-RU" sz="1600" dirty="0"/>
              <a:t>, конструкцией </a:t>
            </a:r>
            <a:r>
              <a:rPr lang="ru-RU" sz="1600" i="1" dirty="0"/>
              <a:t>точнее сказать</a:t>
            </a:r>
            <a:r>
              <a:rPr lang="ru-RU" sz="1600" dirty="0"/>
              <a:t>).</a:t>
            </a:r>
          </a:p>
          <a:p>
            <a:r>
              <a:rPr lang="ru-RU" sz="1600" dirty="0"/>
              <a:t>Отношения объединяют грамматические значения, которые могут передаваться с помощью союзов (и частиц в роли союзов) и с помощью </a:t>
            </a:r>
            <a:r>
              <a:rPr lang="ru-RU" sz="1600" dirty="0" err="1"/>
              <a:t>конкретизаторов</a:t>
            </a:r>
            <a:r>
              <a:rPr lang="ru-RU" sz="1600" dirty="0"/>
              <a:t>, уточняющих значение средств, а также связи (</a:t>
            </a:r>
            <a:r>
              <a:rPr lang="ru-RU" sz="1600" i="1" dirty="0"/>
              <a:t>и тогда, и от этого, а потому</a:t>
            </a:r>
            <a:r>
              <a:rPr lang="ru-RU" sz="1600" dirty="0"/>
              <a:t>).</a:t>
            </a:r>
          </a:p>
          <a:p>
            <a:pPr marL="0" indent="0">
              <a:buNone/>
            </a:pP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1731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9828"/>
            <a:ext cx="6264696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ССП знаки препинания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20688"/>
            <a:ext cx="8595360" cy="4937760"/>
          </a:xfrm>
        </p:spPr>
        <p:txBody>
          <a:bodyPr>
            <a:noAutofit/>
          </a:bodyPr>
          <a:lstStyle/>
          <a:p>
            <a:r>
              <a:rPr lang="ru-RU" sz="1400" b="1" dirty="0"/>
              <a:t>Знаки препинания в сложносочиненном </a:t>
            </a:r>
            <a:r>
              <a:rPr lang="ru-RU" sz="1400" b="1" dirty="0" smtClean="0"/>
              <a:t>предложении</a:t>
            </a:r>
            <a:r>
              <a:rPr lang="ru-RU" sz="1400" dirty="0" smtClean="0"/>
              <a:t>]</a:t>
            </a:r>
            <a:endParaRPr lang="ru-RU" sz="1400" b="1" dirty="0"/>
          </a:p>
          <a:p>
            <a:r>
              <a:rPr lang="ru-RU" sz="1400" dirty="0"/>
              <a:t>Запятая ставится между частями сложного предложения, соединёнными союзами:</a:t>
            </a:r>
          </a:p>
          <a:p>
            <a:r>
              <a:rPr lang="ru-RU" sz="1400" dirty="0"/>
              <a:t>и, да (=и), ни… </a:t>
            </a:r>
            <a:r>
              <a:rPr lang="ru-RU" sz="1400" dirty="0" smtClean="0"/>
              <a:t>ни ;</a:t>
            </a:r>
            <a:endParaRPr lang="ru-RU" sz="1400" dirty="0"/>
          </a:p>
          <a:p>
            <a:r>
              <a:rPr lang="ru-RU" sz="1400" dirty="0"/>
              <a:t>а, но, да (=но), однако, …</a:t>
            </a:r>
            <a:r>
              <a:rPr lang="ru-RU" sz="1400" baseline="30000" dirty="0"/>
              <a:t>[1</a:t>
            </a:r>
            <a:r>
              <a:rPr lang="ru-RU" sz="1400" baseline="30000" dirty="0" smtClean="0"/>
              <a:t>]</a:t>
            </a:r>
            <a:endParaRPr lang="ru-RU" sz="1400" dirty="0"/>
          </a:p>
          <a:p>
            <a:r>
              <a:rPr lang="ru-RU" sz="1400" dirty="0"/>
              <a:t>или, либо, или… или, </a:t>
            </a:r>
            <a:r>
              <a:rPr lang="ru-RU" sz="1400" dirty="0" smtClean="0"/>
              <a:t>…</a:t>
            </a:r>
            <a:r>
              <a:rPr lang="ru-RU" sz="1400" baseline="30000" dirty="0" smtClean="0">
                <a:hlinkClick r:id="rId2"/>
              </a:rPr>
              <a:t>]</a:t>
            </a:r>
            <a:r>
              <a:rPr lang="ru-RU" sz="1400" dirty="0"/>
              <a:t>;</a:t>
            </a:r>
          </a:p>
          <a:p>
            <a:r>
              <a:rPr lang="ru-RU" sz="1400" dirty="0"/>
              <a:t>да, да и, тоже, также;</a:t>
            </a:r>
          </a:p>
          <a:p>
            <a:r>
              <a:rPr lang="ru-RU" sz="1400" dirty="0"/>
              <a:t>то есть, а именно.</a:t>
            </a:r>
          </a:p>
          <a:p>
            <a:r>
              <a:rPr lang="ru-RU" sz="1400" i="1" dirty="0"/>
              <a:t>Сверкнула молния, и послышался удар грома.</a:t>
            </a:r>
            <a:endParaRPr lang="ru-RU" sz="1400" dirty="0"/>
          </a:p>
          <a:p>
            <a:r>
              <a:rPr lang="ru-RU" sz="1400" dirty="0"/>
              <a:t>Запятая не ставится</a:t>
            </a:r>
            <a:r>
              <a:rPr lang="ru-RU" sz="1400" baseline="30000" dirty="0"/>
              <a:t>[2]</a:t>
            </a:r>
            <a:r>
              <a:rPr lang="ru-RU" sz="1400" dirty="0"/>
              <a:t>:</a:t>
            </a:r>
          </a:p>
          <a:p>
            <a:r>
              <a:rPr lang="ru-RU" sz="1400" dirty="0"/>
              <a:t>Если части сложного предложения имеют общий второстепенный </a:t>
            </a:r>
            <a:r>
              <a:rPr lang="ru-RU" sz="1400" dirty="0" smtClean="0"/>
              <a:t>член</a:t>
            </a:r>
            <a:r>
              <a:rPr lang="ru-RU" sz="1400" baseline="30000" dirty="0"/>
              <a:t>;</a:t>
            </a:r>
            <a:endParaRPr lang="ru-RU" sz="1400" dirty="0"/>
          </a:p>
          <a:p>
            <a:r>
              <a:rPr lang="ru-RU" sz="1400" i="1" dirty="0"/>
              <a:t>Сейчас брызнет майский дождь и начнется гроза</a:t>
            </a:r>
            <a:r>
              <a:rPr lang="ru-RU" sz="1400" dirty="0"/>
              <a:t>.</a:t>
            </a:r>
          </a:p>
          <a:p>
            <a:r>
              <a:rPr lang="ru-RU" sz="1400" dirty="0"/>
              <a:t>Если есть общее придаточное </a:t>
            </a:r>
            <a:r>
              <a:rPr lang="ru-RU" sz="1400" dirty="0" smtClean="0"/>
              <a:t>предложение</a:t>
            </a:r>
            <a:r>
              <a:rPr lang="ru-RU" sz="1400" baseline="30000" dirty="0"/>
              <a:t>;</a:t>
            </a:r>
            <a:endParaRPr lang="ru-RU" sz="1400" dirty="0"/>
          </a:p>
          <a:p>
            <a:r>
              <a:rPr lang="ru-RU" sz="1400" i="1" dirty="0"/>
              <a:t>Едва рассвело, нас разбудили и мы отправились на прогулку.</a:t>
            </a:r>
            <a:endParaRPr lang="ru-RU" sz="1400" dirty="0"/>
          </a:p>
          <a:p>
            <a:r>
              <a:rPr lang="ru-RU" sz="1400" dirty="0"/>
              <a:t>Между двумя назывными предложениями:</a:t>
            </a:r>
          </a:p>
          <a:p>
            <a:r>
              <a:rPr lang="ru-RU" sz="1400" i="1" dirty="0"/>
              <a:t>Регулярные свидания и объяснения в любви.</a:t>
            </a:r>
            <a:endParaRPr lang="ru-RU" sz="1400" dirty="0"/>
          </a:p>
          <a:p>
            <a:r>
              <a:rPr lang="ru-RU" sz="1400" dirty="0"/>
              <a:t>Между двумя вопросительными, восклицательными, побудительными предложениями:</a:t>
            </a:r>
          </a:p>
          <a:p>
            <a:r>
              <a:rPr lang="ru-RU" sz="1400" i="1" dirty="0"/>
              <a:t>Неужели опять впереди болото и путь к отступлению отрезан?</a:t>
            </a:r>
            <a:endParaRPr lang="ru-RU" sz="1400" dirty="0"/>
          </a:p>
          <a:p>
            <a:r>
              <a:rPr lang="ru-RU" sz="1400" dirty="0"/>
              <a:t>Между двумя неопределённо-личными предложениями, если подразумевается общий производитель действия:</a:t>
            </a:r>
          </a:p>
          <a:p>
            <a:r>
              <a:rPr lang="ru-RU" sz="1400" i="1" dirty="0"/>
              <a:t>Подсудимых тоже куда-то выводили и только что ввели назад.</a:t>
            </a:r>
            <a:endParaRPr lang="ru-RU" sz="1400" dirty="0"/>
          </a:p>
          <a:p>
            <a:r>
              <a:rPr lang="ru-RU" sz="1400" dirty="0"/>
              <a:t>Между двумя безличными предложениями, имеющими синонимичные слова в составе сказуемого:</a:t>
            </a:r>
          </a:p>
          <a:p>
            <a:r>
              <a:rPr lang="ru-RU" sz="1400" i="1" dirty="0"/>
              <a:t>Нужно собираться и необходимо предупредить отца о нашем отъезде.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8591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характеру связи.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В зависимости от вида сочинительных союзов</a:t>
            </a:r>
          </a:p>
          <a:p>
            <a:pPr lvl="0"/>
            <a:r>
              <a:rPr lang="ru-RU" dirty="0"/>
              <a:t>с </a:t>
            </a:r>
            <a:r>
              <a:rPr lang="ru-RU" b="1" dirty="0"/>
              <a:t>соединительным</a:t>
            </a:r>
            <a:r>
              <a:rPr lang="ru-RU" dirty="0"/>
              <a:t> </a:t>
            </a:r>
            <a:r>
              <a:rPr lang="ru-RU" dirty="0" smtClean="0"/>
              <a:t>союзом.</a:t>
            </a:r>
            <a:endParaRPr lang="ru-RU" dirty="0"/>
          </a:p>
          <a:p>
            <a:r>
              <a:rPr lang="ru-RU" dirty="0"/>
              <a:t>(и, да, ни… ни, тоже, также)</a:t>
            </a:r>
          </a:p>
          <a:p>
            <a:r>
              <a:rPr lang="ru-RU" dirty="0"/>
              <a:t>Например: Гроза прошла, и ветка белых роз в окно мне дышит ароматом.</a:t>
            </a:r>
          </a:p>
          <a:p>
            <a:pPr lvl="0"/>
            <a:r>
              <a:rPr lang="ru-RU" dirty="0"/>
              <a:t>с </a:t>
            </a:r>
            <a:r>
              <a:rPr lang="ru-RU" b="1" dirty="0"/>
              <a:t>разделительным</a:t>
            </a:r>
            <a:r>
              <a:rPr lang="ru-RU" dirty="0"/>
              <a:t> </a:t>
            </a:r>
            <a:r>
              <a:rPr lang="ru-RU" dirty="0" smtClean="0"/>
              <a:t>союзом.</a:t>
            </a:r>
            <a:endParaRPr lang="ru-RU" dirty="0"/>
          </a:p>
          <a:p>
            <a:r>
              <a:rPr lang="ru-RU" dirty="0"/>
              <a:t>(или, иль, либо, то… то, не то… не то)</a:t>
            </a:r>
          </a:p>
          <a:p>
            <a:r>
              <a:rPr lang="ru-RU" dirty="0"/>
              <a:t>Например: Не то дождь прошёл, не то воробьи пробежали по крыше веранды.</a:t>
            </a:r>
          </a:p>
          <a:p>
            <a:pPr lvl="0"/>
            <a:r>
              <a:rPr lang="ru-RU" dirty="0"/>
              <a:t>с </a:t>
            </a:r>
            <a:r>
              <a:rPr lang="ru-RU" b="1" dirty="0"/>
              <a:t>противительным</a:t>
            </a:r>
            <a:r>
              <a:rPr lang="ru-RU" dirty="0"/>
              <a:t> </a:t>
            </a:r>
            <a:r>
              <a:rPr lang="ru-RU" dirty="0" smtClean="0"/>
              <a:t>союзом</a:t>
            </a:r>
            <a:r>
              <a:rPr lang="ru-RU" dirty="0"/>
              <a:t>.</a:t>
            </a:r>
          </a:p>
          <a:p>
            <a:r>
              <a:rPr lang="ru-RU" dirty="0"/>
              <a:t>(а, но, да, однако, зато, же)</a:t>
            </a:r>
          </a:p>
          <a:p>
            <a:r>
              <a:rPr lang="ru-RU" dirty="0"/>
              <a:t>Например: Был уже весенний месяц март, однако по ночам деревья трещали от холода, как в декабре.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34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Сложноподчиненные предложения.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Сложноподчинённым </a:t>
            </a:r>
            <a:r>
              <a:rPr lang="ru-RU" dirty="0"/>
              <a:t>называется </a:t>
            </a:r>
            <a:r>
              <a:rPr lang="ru-RU" b="1" dirty="0"/>
              <a:t>предложение</a:t>
            </a:r>
            <a:r>
              <a:rPr lang="ru-RU" dirty="0"/>
              <a:t>, части которого грамматически неравноправны и связаны подчинительными союзами или союзными словами.</a:t>
            </a:r>
          </a:p>
          <a:p>
            <a:r>
              <a:rPr lang="ru-RU" dirty="0"/>
              <a:t>Часть </a:t>
            </a:r>
            <a:r>
              <a:rPr lang="ru-RU" b="1" dirty="0"/>
              <a:t>сложноподчинённого предложения</a:t>
            </a:r>
            <a:r>
              <a:rPr lang="ru-RU" dirty="0"/>
              <a:t>, подчиняющая себе придаточную, называется </a:t>
            </a:r>
            <a:r>
              <a:rPr lang="ru-RU" b="1" i="1" dirty="0"/>
              <a:t>главным предложением</a:t>
            </a:r>
            <a:r>
              <a:rPr lang="ru-RU" dirty="0"/>
              <a:t>. Часть сложноподчинённого предложения, синтаксически зависимая от другой, называется </a:t>
            </a:r>
            <a:r>
              <a:rPr lang="ru-RU" b="1" i="1" dirty="0"/>
              <a:t>придаточным предложением</a:t>
            </a:r>
            <a:r>
              <a:rPr lang="ru-RU" dirty="0"/>
              <a:t>. Главное и придаточное предложения взаимосвязаны: они объединены смыслом и построением.</a:t>
            </a:r>
          </a:p>
          <a:p>
            <a:r>
              <a:rPr lang="ru-RU" b="1" dirty="0"/>
              <a:t>Сложноподчинённые предложения </a:t>
            </a:r>
            <a:r>
              <a:rPr lang="ru-RU" dirty="0"/>
              <a:t>включают главное и одно или несколько придаточных предложений. Придаточные подчиняются главному и отвечают на вопросы членов предложения.</a:t>
            </a:r>
          </a:p>
          <a:p>
            <a:r>
              <a:rPr lang="ru-RU" dirty="0"/>
              <a:t>Придаточное может стоять после главного, в середине его или перед ним.</a:t>
            </a:r>
          </a:p>
          <a:p>
            <a:r>
              <a:rPr lang="ru-RU" dirty="0"/>
              <a:t>Например: </a:t>
            </a:r>
            <a:r>
              <a:rPr lang="ru-RU" i="1" dirty="0"/>
              <a:t>Нужно читать только те книги, которые учат понимать смысл жизни, желания людей и мотивы их поступков. (М. Горький.) Ветви деревьев казались мохнатыми и, когда набегал ветерок, слегка шумели первым зелёным шумом. (Г. </a:t>
            </a:r>
            <a:r>
              <a:rPr lang="ru-RU" i="1" dirty="0" err="1"/>
              <a:t>Скребницкий</a:t>
            </a:r>
            <a:r>
              <a:rPr lang="ru-RU" i="1" dirty="0"/>
              <a:t>.) Если бы язык не был поэтичен, не было бы искусства слова — поэзии. (С. Маршак.)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23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476672"/>
            <a:ext cx="8595360" cy="575953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Место придаточного предложения по отношению к главному можно изобразить графически:</a:t>
            </a:r>
          </a:p>
          <a:p>
            <a:r>
              <a:rPr lang="ru-RU" dirty="0"/>
              <a:t>[=], (которые =).</a:t>
            </a:r>
          </a:p>
          <a:p>
            <a:r>
              <a:rPr lang="ru-RU" dirty="0"/>
              <a:t>[—= и, (когда ——), =].</a:t>
            </a:r>
          </a:p>
          <a:p>
            <a:r>
              <a:rPr lang="ru-RU" dirty="0"/>
              <a:t>(Если — =), [=]</a:t>
            </a:r>
          </a:p>
          <a:p>
            <a:r>
              <a:rPr lang="ru-RU" dirty="0"/>
              <a:t>Придаточные предложения отделяются от главного запятыми. Если придаточное стоит в середине главного, оно выделяется запятыми с обеих сторон.</a:t>
            </a:r>
          </a:p>
          <a:p>
            <a:r>
              <a:rPr lang="ru-RU" dirty="0"/>
              <a:t>Если в сложноподчинённом предложении несколько придаточных, то они могут пояснять не только главное предложение, но и друг друга.</a:t>
            </a:r>
          </a:p>
          <a:p>
            <a:r>
              <a:rPr lang="ru-RU" dirty="0"/>
              <a:t>Например: </a:t>
            </a:r>
            <a:r>
              <a:rPr lang="ru-RU" i="1" dirty="0"/>
              <a:t>1) Когда у меня в руках новая книга, я чувствую, что в мою жизнь вошло что-то живое, говорящее, чудесное. (М. Горький.) 2) Живопись важна ещё и тем, что художник часто замечает то, чего мы совсем не видим.(К. Паустовский.)</a:t>
            </a:r>
            <a:endParaRPr lang="ru-RU" dirty="0"/>
          </a:p>
          <a:p>
            <a:r>
              <a:rPr lang="ru-RU" dirty="0"/>
              <a:t>В первом сложноподчинённом предложении главное предложение поясняется двумя придаточными. Во втором сложноподчинённом предложении главное предложение — </a:t>
            </a:r>
            <a:r>
              <a:rPr lang="ru-RU" i="1" dirty="0"/>
              <a:t>Живопись важна ещё и тем</a:t>
            </a:r>
            <a:r>
              <a:rPr lang="ru-RU" dirty="0"/>
              <a:t>; первое придаточное —</a:t>
            </a:r>
            <a:r>
              <a:rPr lang="ru-RU" i="1" dirty="0"/>
              <a:t>что художник часто замечает то</a:t>
            </a:r>
            <a:r>
              <a:rPr lang="ru-RU" dirty="0"/>
              <a:t> — поясняет главное, а само поясняется вторым придаточным — </a:t>
            </a:r>
            <a:r>
              <a:rPr lang="ru-RU" i="1" dirty="0"/>
              <a:t>чего мы совсем не видим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80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Подчинительные союзы и союзные слова в сложноподчинённых предложениях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 Придаточные предложения присоединяются к главному (или к другому придаточному) подчинительными союзами (простыми и составными) или союзными словами (относительными местоимениями), </a:t>
            </a:r>
            <a:r>
              <a:rPr lang="ru-RU" dirty="0" smtClean="0"/>
              <a:t>которые представлены в таблице: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417" y="2924944"/>
            <a:ext cx="827168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84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690168" cy="5759536"/>
          </a:xfrm>
        </p:spPr>
        <p:txBody>
          <a:bodyPr/>
          <a:lstStyle/>
          <a:p>
            <a:r>
              <a:rPr lang="ru-RU" dirty="0"/>
              <a:t>Подчинительные союзы не являются членами придаточного предложения, а служат только для присоединения придаточных к главному или другому придаточному.</a:t>
            </a:r>
          </a:p>
          <a:p>
            <a:r>
              <a:rPr lang="ru-RU" dirty="0"/>
              <a:t>Например: </a:t>
            </a:r>
            <a:r>
              <a:rPr lang="ru-RU" i="1" dirty="0"/>
              <a:t>Горько думать, что пройдёт жизнь без горя и без счастья, в суете дневных забот.</a:t>
            </a:r>
            <a:r>
              <a:rPr lang="ru-RU" dirty="0"/>
              <a:t> (И. Бунин.)</a:t>
            </a:r>
          </a:p>
          <a:p>
            <a:r>
              <a:rPr lang="ru-RU" dirty="0"/>
              <a:t>Союзные слова не только прикрепляют придаточные предложения к главному (или другому придаточному), но и являются членами придаточных предложений.</a:t>
            </a:r>
          </a:p>
          <a:p>
            <a:r>
              <a:rPr lang="ru-RU" dirty="0"/>
              <a:t>Например: </a:t>
            </a:r>
            <a:r>
              <a:rPr lang="ru-RU" i="1" dirty="0"/>
              <a:t>Осенью птицы улетают в такие края, где всегда тепло. Не знаю, зачем он это сделал.</a:t>
            </a:r>
            <a:endParaRPr lang="ru-RU" dirty="0"/>
          </a:p>
          <a:p>
            <a:r>
              <a:rPr lang="ru-RU" dirty="0"/>
              <a:t>В данных предложениях союзные слова </a:t>
            </a:r>
            <a:r>
              <a:rPr lang="ru-RU" i="1" dirty="0"/>
              <a:t>где </a:t>
            </a:r>
            <a:r>
              <a:rPr lang="ru-RU" dirty="0"/>
              <a:t>и </a:t>
            </a:r>
            <a:r>
              <a:rPr lang="ru-RU" i="1" dirty="0"/>
              <a:t>зачем </a:t>
            </a:r>
            <a:r>
              <a:rPr lang="ru-RU" dirty="0"/>
              <a:t>являются обстоятельствами.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200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307</TotalTime>
  <Words>623</Words>
  <Application>Microsoft Office PowerPoint</Application>
  <PresentationFormat>Экран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Soho</vt:lpstr>
      <vt:lpstr>Сложносочиненные и сложноподчинительные предложения . </vt:lpstr>
      <vt:lpstr>Сложносочинённые предложения </vt:lpstr>
      <vt:lpstr>Классификация </vt:lpstr>
      <vt:lpstr>ССП знаки препинания </vt:lpstr>
      <vt:lpstr>По характеру связи. </vt:lpstr>
      <vt:lpstr>Сложноподчиненные предложения. </vt:lpstr>
      <vt:lpstr>Слайд 7</vt:lpstr>
      <vt:lpstr> Подчинительные союзы и союзные слова в сложноподчинённых предложениях</vt:lpstr>
      <vt:lpstr>Слайд 9</vt:lpstr>
      <vt:lpstr>Слайд 10</vt:lpstr>
      <vt:lpstr>Слайд 11</vt:lpstr>
      <vt:lpstr>Слайд 12</vt:lpstr>
      <vt:lpstr>Разница между сложноподчиненным и сложносочиненным предложением  </vt:lpstr>
      <vt:lpstr>вывод</vt:lpstr>
      <vt:lpstr> Когда в сложносочиненном предложении не ставится запятая?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Сложносочиненные и сложноподчинительные предложения .</dc:title>
  <dc:creator>Элла</dc:creator>
  <cp:lastModifiedBy>User</cp:lastModifiedBy>
  <cp:revision>9</cp:revision>
  <dcterms:created xsi:type="dcterms:W3CDTF">2017-10-24T09:07:06Z</dcterms:created>
  <dcterms:modified xsi:type="dcterms:W3CDTF">2017-11-17T03:37:42Z</dcterms:modified>
</cp:coreProperties>
</file>