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77" r:id="rId6"/>
    <p:sldId id="259" r:id="rId7"/>
    <p:sldId id="276" r:id="rId8"/>
    <p:sldId id="278" r:id="rId9"/>
    <p:sldId id="279" r:id="rId10"/>
    <p:sldId id="264" r:id="rId11"/>
    <p:sldId id="280" r:id="rId12"/>
    <p:sldId id="262" r:id="rId13"/>
    <p:sldId id="263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4C8F06-36F2-42C6-BDDB-2619612B876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1E3BDB-7493-4F0A-8B82-C89C4769AF18}">
      <dgm:prSet custT="1"/>
      <dgm:spPr/>
      <dgm:t>
        <a:bodyPr/>
        <a:lstStyle/>
        <a:p>
          <a:pPr rtl="0"/>
          <a:r>
            <a:rPr lang="ru-RU" sz="3200" b="1" dirty="0" smtClean="0">
              <a:solidFill>
                <a:schemeClr val="tx1"/>
              </a:solidFill>
            </a:rPr>
            <a:t>Формы </a:t>
          </a:r>
        </a:p>
        <a:p>
          <a:pPr rtl="0"/>
          <a:r>
            <a:rPr lang="ru-RU" sz="2400" b="1" dirty="0" smtClean="0">
              <a:solidFill>
                <a:schemeClr val="tx1"/>
              </a:solidFill>
            </a:rPr>
            <a:t>методической</a:t>
          </a:r>
        </a:p>
        <a:p>
          <a:pPr rtl="0"/>
          <a:r>
            <a:rPr lang="ru-RU" sz="3200" b="1" dirty="0" smtClean="0">
              <a:solidFill>
                <a:schemeClr val="tx1"/>
              </a:solidFill>
            </a:rPr>
            <a:t> работы</a:t>
          </a:r>
          <a:endParaRPr lang="ru-RU" sz="3200" b="1" dirty="0">
            <a:solidFill>
              <a:schemeClr val="tx1"/>
            </a:solidFill>
          </a:endParaRPr>
        </a:p>
      </dgm:t>
    </dgm:pt>
    <dgm:pt modelId="{2C2F7893-DB11-43DD-922E-ACCBFA1B85EB}" type="parTrans" cxnId="{C4BAAE9C-9BA6-468A-94BA-ADCC2857D5C5}">
      <dgm:prSet/>
      <dgm:spPr/>
      <dgm:t>
        <a:bodyPr/>
        <a:lstStyle/>
        <a:p>
          <a:endParaRPr lang="ru-RU"/>
        </a:p>
      </dgm:t>
    </dgm:pt>
    <dgm:pt modelId="{39298844-6E03-4D4F-8651-725A419FB090}" type="sibTrans" cxnId="{C4BAAE9C-9BA6-468A-94BA-ADCC2857D5C5}">
      <dgm:prSet/>
      <dgm:spPr/>
      <dgm:t>
        <a:bodyPr/>
        <a:lstStyle/>
        <a:p>
          <a:endParaRPr lang="ru-RU"/>
        </a:p>
      </dgm:t>
    </dgm:pt>
    <dgm:pt modelId="{C9010ADB-BDE5-4872-8DA2-0D96790C3E75}" type="pres">
      <dgm:prSet presAssocID="{9F4C8F06-36F2-42C6-BDDB-2619612B876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4EB552-3184-4037-A31A-292FDE7E1A98}" type="pres">
      <dgm:prSet presAssocID="{EC1E3BDB-7493-4F0A-8B82-C89C4769AF18}" presName="node" presStyleLbl="node1" presStyleIdx="0" presStyleCnt="1" custScaleX="109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9D9A27-28E5-4F86-9686-6A95A15AA37E}" type="presOf" srcId="{EC1E3BDB-7493-4F0A-8B82-C89C4769AF18}" destId="{DF4EB552-3184-4037-A31A-292FDE7E1A98}" srcOrd="0" destOrd="0" presId="urn:microsoft.com/office/officeart/2005/8/layout/cycle2"/>
    <dgm:cxn modelId="{C4BAAE9C-9BA6-468A-94BA-ADCC2857D5C5}" srcId="{9F4C8F06-36F2-42C6-BDDB-2619612B8763}" destId="{EC1E3BDB-7493-4F0A-8B82-C89C4769AF18}" srcOrd="0" destOrd="0" parTransId="{2C2F7893-DB11-43DD-922E-ACCBFA1B85EB}" sibTransId="{39298844-6E03-4D4F-8651-725A419FB090}"/>
    <dgm:cxn modelId="{48486D4B-996C-4CD1-9648-6B18D89E6FD2}" type="presOf" srcId="{9F4C8F06-36F2-42C6-BDDB-2619612B8763}" destId="{C9010ADB-BDE5-4872-8DA2-0D96790C3E75}" srcOrd="0" destOrd="0" presId="urn:microsoft.com/office/officeart/2005/8/layout/cycle2"/>
    <dgm:cxn modelId="{0D1B7C02-3AA0-4458-A1BC-4715A6EA5D62}" type="presParOf" srcId="{C9010ADB-BDE5-4872-8DA2-0D96790C3E75}" destId="{DF4EB552-3184-4037-A31A-292FDE7E1A9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4C8F06-36F2-42C6-BDDB-2619612B876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1E3BDB-7493-4F0A-8B82-C89C4769AF18}">
      <dgm:prSet custT="1"/>
      <dgm:spPr/>
      <dgm:t>
        <a:bodyPr/>
        <a:lstStyle/>
        <a:p>
          <a:pPr rtl="0"/>
          <a:r>
            <a:rPr lang="ru-RU" sz="2800" b="1" dirty="0" smtClean="0">
              <a:solidFill>
                <a:schemeClr val="tx1"/>
              </a:solidFill>
            </a:rPr>
            <a:t>ФОРМЫ ПОДВЕДЕНИЯ ИТОГОВ</a:t>
          </a:r>
          <a:endParaRPr lang="ru-RU" sz="2800" b="1" dirty="0">
            <a:solidFill>
              <a:schemeClr val="tx1"/>
            </a:solidFill>
          </a:endParaRPr>
        </a:p>
      </dgm:t>
    </dgm:pt>
    <dgm:pt modelId="{2C2F7893-DB11-43DD-922E-ACCBFA1B85EB}" type="parTrans" cxnId="{C4BAAE9C-9BA6-468A-94BA-ADCC2857D5C5}">
      <dgm:prSet/>
      <dgm:spPr/>
      <dgm:t>
        <a:bodyPr/>
        <a:lstStyle/>
        <a:p>
          <a:endParaRPr lang="ru-RU"/>
        </a:p>
      </dgm:t>
    </dgm:pt>
    <dgm:pt modelId="{39298844-6E03-4D4F-8651-725A419FB090}" type="sibTrans" cxnId="{C4BAAE9C-9BA6-468A-94BA-ADCC2857D5C5}">
      <dgm:prSet/>
      <dgm:spPr/>
      <dgm:t>
        <a:bodyPr/>
        <a:lstStyle/>
        <a:p>
          <a:endParaRPr lang="ru-RU"/>
        </a:p>
      </dgm:t>
    </dgm:pt>
    <dgm:pt modelId="{C9010ADB-BDE5-4872-8DA2-0D96790C3E75}" type="pres">
      <dgm:prSet presAssocID="{9F4C8F06-36F2-42C6-BDDB-2619612B876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4EB552-3184-4037-A31A-292FDE7E1A98}" type="pres">
      <dgm:prSet presAssocID="{EC1E3BDB-7493-4F0A-8B82-C89C4769AF18}" presName="node" presStyleLbl="node1" presStyleIdx="0" presStyleCnt="1" custScaleX="110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2FB6A9-51FA-4A34-A2BE-EC1EE6C0208A}" type="presOf" srcId="{EC1E3BDB-7493-4F0A-8B82-C89C4769AF18}" destId="{DF4EB552-3184-4037-A31A-292FDE7E1A98}" srcOrd="0" destOrd="0" presId="urn:microsoft.com/office/officeart/2005/8/layout/cycle2"/>
    <dgm:cxn modelId="{5C6A3098-35D1-47BD-9433-C574C0FE6C88}" type="presOf" srcId="{9F4C8F06-36F2-42C6-BDDB-2619612B8763}" destId="{C9010ADB-BDE5-4872-8DA2-0D96790C3E75}" srcOrd="0" destOrd="0" presId="urn:microsoft.com/office/officeart/2005/8/layout/cycle2"/>
    <dgm:cxn modelId="{C4BAAE9C-9BA6-468A-94BA-ADCC2857D5C5}" srcId="{9F4C8F06-36F2-42C6-BDDB-2619612B8763}" destId="{EC1E3BDB-7493-4F0A-8B82-C89C4769AF18}" srcOrd="0" destOrd="0" parTransId="{2C2F7893-DB11-43DD-922E-ACCBFA1B85EB}" sibTransId="{39298844-6E03-4D4F-8651-725A419FB090}"/>
    <dgm:cxn modelId="{08E2D201-F70E-4A6E-BB5A-951AB8743E5A}" type="presParOf" srcId="{C9010ADB-BDE5-4872-8DA2-0D96790C3E75}" destId="{DF4EB552-3184-4037-A31A-292FDE7E1A9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4EB552-3184-4037-A31A-292FDE7E1A98}">
      <dsp:nvSpPr>
        <dsp:cNvPr id="0" name=""/>
        <dsp:cNvSpPr/>
      </dsp:nvSpPr>
      <dsp:spPr>
        <a:xfrm>
          <a:off x="462261" y="946"/>
          <a:ext cx="3539973" cy="3221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Формы </a:t>
          </a: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методической</a:t>
          </a: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</a:rPr>
            <a:t> работы</a:t>
          </a:r>
          <a:endParaRPr lang="ru-RU" sz="3200" b="1" kern="1200" dirty="0">
            <a:solidFill>
              <a:schemeClr val="tx1"/>
            </a:solidFill>
          </a:endParaRPr>
        </a:p>
      </dsp:txBody>
      <dsp:txXfrm>
        <a:off x="980678" y="472788"/>
        <a:ext cx="2503139" cy="2278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4EB552-3184-4037-A31A-292FDE7E1A98}">
      <dsp:nvSpPr>
        <dsp:cNvPr id="0" name=""/>
        <dsp:cNvSpPr/>
      </dsp:nvSpPr>
      <dsp:spPr>
        <a:xfrm>
          <a:off x="445168" y="946"/>
          <a:ext cx="3574158" cy="3221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ФОРМЫ ПОДВЕДЕНИЯ ИТОГОВ</a:t>
          </a:r>
          <a:endParaRPr lang="ru-RU" sz="2800" b="1" kern="1200" dirty="0">
            <a:solidFill>
              <a:schemeClr val="tx1"/>
            </a:solidFill>
          </a:endParaRPr>
        </a:p>
      </dsp:txBody>
      <dsp:txXfrm>
        <a:off x="968591" y="472788"/>
        <a:ext cx="2527312" cy="2278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99283-2E1F-4EAA-9EAB-C64FB44D8D97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98C4E-405F-476C-BCEF-0A4932EE90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AEDD9-B087-4D66-9385-8C2E3F66D090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10B7-66A0-4B2B-8024-7131FBA7B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EB224-8CCA-4BC6-8D29-219CBB957283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4E89E-AE87-409E-96A1-8BB283DE7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32F11-C10B-46F2-A9DB-A8973BDBE1DA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38DFC-F358-4E6B-B82F-C2D970F9A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4E86C-4D1C-42B1-909E-A61D6B7A1106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92556-11F2-4F8E-A540-07EE4B36A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A87F-B532-4BE9-B17E-77DC97673129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F7747-48E8-4C81-BDD9-E575AAC33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8B9DC-118E-422D-A63C-A02F91956F15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2F111-276E-4DEF-A71D-F5CC94A3C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CA404-29ED-4CA8-B361-C56973A4A74C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C4FFC-09CC-4A7B-88B8-D15209DE7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2BE2D-0319-43CE-A411-63CDEADF47C3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86FD7-F13A-41F6-881C-B6DBC26D6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EA4D1-0737-4564-94F8-3D065B69A187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BFDF1-A1FA-4584-BB0F-5293C7BB71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161EF-B992-4B1E-B2B6-675BBD86664E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AECB8-40EC-4A93-8E74-977811EF0F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054560-6558-4ABB-881D-EE175B7D7407}" type="datetimeFigureOut">
              <a:rPr lang="ru-RU"/>
              <a:pPr>
                <a:defRPr/>
              </a:pPr>
              <a:t>25.08.2016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638AAD-7AB7-4A30-859B-254C6177F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0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2" r:id="rId10"/>
    <p:sldLayoutId id="214748369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577751"/>
            <a:ext cx="8750206" cy="3643337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latin typeface="Monotype Corsiva" pitchFamily="66" charset="0"/>
              </a:rPr>
              <a:t>Доклад на тему:</a:t>
            </a:r>
            <a:br>
              <a:rPr lang="ru-RU" sz="3200" b="1" dirty="0">
                <a:latin typeface="Monotype Corsiva" pitchFamily="66" charset="0"/>
              </a:rPr>
            </a:br>
            <a:r>
              <a:rPr lang="ru-RU" sz="3200" b="1" dirty="0">
                <a:latin typeface="Monotype Corsiva" pitchFamily="66" charset="0"/>
              </a:rPr>
              <a:t>«Интеграция деятельности методических служб и системы повышения квалификации педагогических работников к реализации обновленного содержания образования.»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8" y="4725144"/>
            <a:ext cx="4857750" cy="191854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i="1" dirty="0" smtClean="0">
                <a:latin typeface="Monotype Corsiva" pitchFamily="66" charset="0"/>
              </a:rPr>
              <a:t>Савицкая Н.А</a:t>
            </a:r>
            <a:r>
              <a:rPr lang="ru-RU" sz="2000" b="1" i="1" dirty="0" smtClean="0">
                <a:latin typeface="Monotype Corsiva" pitchFamily="66" charset="0"/>
              </a:rPr>
              <a:t>.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i="1" dirty="0" smtClean="0">
                <a:latin typeface="Monotype Corsiva" pitchFamily="66" charset="0"/>
              </a:rPr>
              <a:t>Заместитель директора по УР</a:t>
            </a:r>
            <a:endParaRPr lang="ru-RU" sz="2000" b="1" i="1" dirty="0" smtClean="0">
              <a:latin typeface="Monotype Corsiva" pitchFamily="66" charset="0"/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i="1" dirty="0" smtClean="0">
                <a:latin typeface="Monotype Corsiva" pitchFamily="66" charset="0"/>
              </a:rPr>
              <a:t>Учитель </a:t>
            </a:r>
            <a:r>
              <a:rPr lang="ru-RU" sz="2000" b="1" i="1" dirty="0" smtClean="0">
                <a:latin typeface="Monotype Corsiva" pitchFamily="66" charset="0"/>
              </a:rPr>
              <a:t>английского языка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i="1" dirty="0" smtClean="0">
                <a:latin typeface="Monotype Corsiva" pitchFamily="66" charset="0"/>
              </a:rPr>
              <a:t>второго (основного) уровня</a:t>
            </a:r>
            <a:endParaRPr lang="ru-RU" sz="2000" b="1" i="1" dirty="0" smtClean="0">
              <a:latin typeface="Monotype Corsiva" pitchFamily="66" charset="0"/>
            </a:endParaRP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i="1" dirty="0" err="1" smtClean="0">
                <a:latin typeface="Monotype Corsiva" pitchFamily="66" charset="0"/>
              </a:rPr>
              <a:t>КГУ</a:t>
            </a:r>
            <a:r>
              <a:rPr lang="ru-RU" sz="2000" b="1" i="1" dirty="0" smtClean="0">
                <a:latin typeface="Monotype Corsiva" pitchFamily="66" charset="0"/>
              </a:rPr>
              <a:t> «</a:t>
            </a:r>
            <a:r>
              <a:rPr lang="ru-RU" sz="2000" b="1" i="1" dirty="0" err="1" smtClean="0">
                <a:latin typeface="Monotype Corsiva" pitchFamily="66" charset="0"/>
              </a:rPr>
              <a:t>Егиндыкольская</a:t>
            </a:r>
            <a:r>
              <a:rPr lang="ru-RU" sz="2000" b="1" i="1" dirty="0" smtClean="0">
                <a:latin typeface="Monotype Corsiva" pitchFamily="66" charset="0"/>
              </a:rPr>
              <a:t> средняя школа №2»</a:t>
            </a:r>
            <a:endParaRPr lang="ru-RU" sz="2000" b="1" i="1" dirty="0">
              <a:latin typeface="Monotype Corsiva" pitchFamily="66" charset="0"/>
            </a:endParaRPr>
          </a:p>
        </p:txBody>
      </p:sp>
      <p:pic>
        <p:nvPicPr>
          <p:cNvPr id="10244" name="Picture 5" descr="j038257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929063"/>
            <a:ext cx="30718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2286000" y="214313"/>
            <a:ext cx="2133600" cy="7048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Метод.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совещания</a:t>
            </a:r>
          </a:p>
        </p:txBody>
      </p:sp>
      <p:graphicFrame>
        <p:nvGraphicFramePr>
          <p:cNvPr id="27" name="Содержимое 26"/>
          <p:cNvGraphicFramePr>
            <a:graphicFrameLocks noGrp="1"/>
          </p:cNvGraphicFramePr>
          <p:nvPr>
            <p:ph idx="1"/>
          </p:nvPr>
        </p:nvGraphicFramePr>
        <p:xfrm>
          <a:off x="2195736" y="1357299"/>
          <a:ext cx="4464496" cy="3223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152400" y="0"/>
            <a:ext cx="2062163" cy="928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Педсоветы</a:t>
            </a:r>
          </a:p>
        </p:txBody>
      </p:sp>
      <p:sp>
        <p:nvSpPr>
          <p:cNvPr id="8" name="AutoShape 32"/>
          <p:cNvSpPr>
            <a:spLocks noChangeArrowheads="1"/>
          </p:cNvSpPr>
          <p:nvPr/>
        </p:nvSpPr>
        <p:spPr bwMode="auto">
          <a:xfrm>
            <a:off x="4500563" y="0"/>
            <a:ext cx="2214562" cy="9286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err="1">
                <a:latin typeface="Arial Black" pitchFamily="34" charset="0"/>
              </a:rPr>
              <a:t>Педагогич</a:t>
            </a:r>
            <a:r>
              <a:rPr lang="ru-RU" sz="2400" dirty="0">
                <a:latin typeface="Arial Black" pitchFamily="34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мониторинг</a:t>
            </a:r>
          </a:p>
        </p:txBody>
      </p:sp>
      <p:sp>
        <p:nvSpPr>
          <p:cNvPr id="9" name="AutoShape 31"/>
          <p:cNvSpPr>
            <a:spLocks noChangeArrowheads="1"/>
          </p:cNvSpPr>
          <p:nvPr/>
        </p:nvSpPr>
        <p:spPr bwMode="auto">
          <a:xfrm>
            <a:off x="6858000" y="194915"/>
            <a:ext cx="2286000" cy="78581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Курсовая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подготовка</a:t>
            </a:r>
          </a:p>
        </p:txBody>
      </p:sp>
      <p:sp>
        <p:nvSpPr>
          <p:cNvPr id="10" name="AutoShape 16"/>
          <p:cNvSpPr>
            <a:spLocks noChangeArrowheads="1"/>
          </p:cNvSpPr>
          <p:nvPr/>
        </p:nvSpPr>
        <p:spPr bwMode="auto">
          <a:xfrm>
            <a:off x="357188" y="928688"/>
            <a:ext cx="2000250" cy="8572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Школьное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МО</a:t>
            </a: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0" y="1785938"/>
            <a:ext cx="2571750" cy="10001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Методические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 дни</a:t>
            </a:r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0" y="2928938"/>
            <a:ext cx="2286000" cy="914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Предметные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недели</a:t>
            </a:r>
          </a:p>
        </p:txBody>
      </p:sp>
      <p:sp>
        <p:nvSpPr>
          <p:cNvPr id="13" name="AutoShape 21"/>
          <p:cNvSpPr>
            <a:spLocks noChangeArrowheads="1"/>
          </p:cNvSpPr>
          <p:nvPr/>
        </p:nvSpPr>
        <p:spPr bwMode="auto">
          <a:xfrm>
            <a:off x="251520" y="3933056"/>
            <a:ext cx="2214563" cy="92868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Круглые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столы</a:t>
            </a:r>
          </a:p>
        </p:txBody>
      </p:sp>
      <p:sp>
        <p:nvSpPr>
          <p:cNvPr id="15" name="AutoShape 21"/>
          <p:cNvSpPr>
            <a:spLocks noChangeArrowheads="1"/>
          </p:cNvSpPr>
          <p:nvPr/>
        </p:nvSpPr>
        <p:spPr bwMode="auto">
          <a:xfrm>
            <a:off x="0" y="4929188"/>
            <a:ext cx="2428875" cy="85725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Arial Black" pitchFamily="34" charset="0"/>
              </a:rPr>
              <a:t>Встречи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 err="1" smtClean="0">
                <a:latin typeface="Arial Black" pitchFamily="34" charset="0"/>
              </a:rPr>
              <a:t>фокус-групп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16" name="AutoShape 21"/>
          <p:cNvSpPr>
            <a:spLocks noChangeArrowheads="1"/>
          </p:cNvSpPr>
          <p:nvPr/>
        </p:nvSpPr>
        <p:spPr bwMode="auto">
          <a:xfrm>
            <a:off x="6300192" y="3429000"/>
            <a:ext cx="2643187" cy="11430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Творческие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Arial Black" pitchFamily="34" charset="0"/>
              </a:rPr>
              <a:t>конкурсы 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>
            <a:off x="6300192" y="2204864"/>
            <a:ext cx="2843808" cy="121443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Arial Black" pitchFamily="34" charset="0"/>
              </a:rPr>
              <a:t>Коучинг-сессии</a:t>
            </a:r>
            <a:endParaRPr lang="ru-RU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Arial Black" pitchFamily="34" charset="0"/>
              </a:rPr>
              <a:t>Процесс </a:t>
            </a:r>
            <a:r>
              <a:rPr lang="ru-RU" dirty="0" err="1" smtClean="0">
                <a:latin typeface="Arial Black" pitchFamily="34" charset="0"/>
              </a:rPr>
              <a:t>менторинга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18" name="AutoShape 21"/>
          <p:cNvSpPr>
            <a:spLocks noChangeArrowheads="1"/>
          </p:cNvSpPr>
          <p:nvPr/>
        </p:nvSpPr>
        <p:spPr bwMode="auto">
          <a:xfrm>
            <a:off x="6286500" y="1124744"/>
            <a:ext cx="2533972" cy="87550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Аттестация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 учителей,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наставничество</a:t>
            </a:r>
          </a:p>
        </p:txBody>
      </p:sp>
      <p:sp>
        <p:nvSpPr>
          <p:cNvPr id="20" name="AutoShape 21"/>
          <p:cNvSpPr>
            <a:spLocks noChangeArrowheads="1"/>
          </p:cNvSpPr>
          <p:nvPr/>
        </p:nvSpPr>
        <p:spPr bwMode="auto">
          <a:xfrm>
            <a:off x="899592" y="5929313"/>
            <a:ext cx="2214563" cy="92868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Творческие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отчеты МО</a:t>
            </a: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2915816" y="4869160"/>
            <a:ext cx="2643188" cy="10715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Методическая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 Black" pitchFamily="34" charset="0"/>
              </a:rPr>
              <a:t> конференция</a:t>
            </a:r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5508104" y="5661248"/>
            <a:ext cx="2088231" cy="98072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Школа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молодого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учителя</a:t>
            </a:r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6660232" y="4653136"/>
            <a:ext cx="2304255" cy="1069851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Семинары,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практикумы,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 Black" pitchFamily="34" charset="0"/>
              </a:rPr>
              <a:t> деловые игры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1115616" y="214313"/>
            <a:ext cx="3303984" cy="133746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latin typeface="Arial Black" pitchFamily="34" charset="0"/>
              </a:rPr>
              <a:t>Открытый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latin typeface="Arial Black" pitchFamily="34" charset="0"/>
              </a:rPr>
              <a:t>доклад</a:t>
            </a:r>
            <a:endParaRPr lang="ru-RU" sz="2400" dirty="0">
              <a:latin typeface="Arial Black" pitchFamily="34" charset="0"/>
            </a:endParaRPr>
          </a:p>
        </p:txBody>
      </p:sp>
      <p:graphicFrame>
        <p:nvGraphicFramePr>
          <p:cNvPr id="27" name="Содержимое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6491263"/>
              </p:ext>
            </p:extLst>
          </p:nvPr>
        </p:nvGraphicFramePr>
        <p:xfrm>
          <a:off x="2195736" y="1357299"/>
          <a:ext cx="4464496" cy="3223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223837" y="1740520"/>
            <a:ext cx="2475955" cy="140788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latin typeface="Arial Black" pitchFamily="34" charset="0"/>
              </a:rPr>
              <a:t>Педсовет</a:t>
            </a: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21029" y="3651637"/>
            <a:ext cx="3806297" cy="1256967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latin typeface="Arial Black" pitchFamily="34" charset="0"/>
              </a:rPr>
              <a:t>Уроки 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latin typeface="Arial Black" pitchFamily="34" charset="0"/>
              </a:rPr>
              <a:t>исследования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1254918" y="5084357"/>
            <a:ext cx="4110711" cy="169385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latin typeface="Arial Black" pitchFamily="34" charset="0"/>
              </a:rPr>
              <a:t>Методическая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latin typeface="Arial Black" pitchFamily="34" charset="0"/>
              </a:rPr>
              <a:t> </a:t>
            </a:r>
            <a:r>
              <a:rPr lang="ru-RU" sz="3600" dirty="0">
                <a:latin typeface="Arial Black" pitchFamily="34" charset="0"/>
              </a:rPr>
              <a:t>выставка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16" name="AutoShape 21"/>
          <p:cNvSpPr>
            <a:spLocks noChangeArrowheads="1"/>
          </p:cNvSpPr>
          <p:nvPr/>
        </p:nvSpPr>
        <p:spPr bwMode="auto">
          <a:xfrm>
            <a:off x="5492701" y="4769869"/>
            <a:ext cx="3651299" cy="2012599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Ярмарка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 педагогических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>
                <a:latin typeface="Arial Black" pitchFamily="34" charset="0"/>
              </a:rPr>
              <a:t>и методических </a:t>
            </a:r>
            <a:endParaRPr lang="ru-RU" sz="2800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идей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>
            <a:off x="6156176" y="2204864"/>
            <a:ext cx="2987824" cy="237626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Трансляция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лучших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достижений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через </a:t>
            </a:r>
            <a:r>
              <a:rPr lang="ru-RU" sz="2800" dirty="0">
                <a:latin typeface="Arial Black" pitchFamily="34" charset="0"/>
              </a:rPr>
              <a:t>печать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8" name="AutoShape 21"/>
          <p:cNvSpPr>
            <a:spLocks noChangeArrowheads="1"/>
          </p:cNvSpPr>
          <p:nvPr/>
        </p:nvSpPr>
        <p:spPr bwMode="auto">
          <a:xfrm>
            <a:off x="5666933" y="162258"/>
            <a:ext cx="3322149" cy="175457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mpd="tri">
            <a:solidFill>
              <a:schemeClr val="bg2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Обобщение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передового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 Black" pitchFamily="34" charset="0"/>
              </a:rPr>
              <a:t>опыта</a:t>
            </a:r>
            <a:endParaRPr lang="ru-RU" sz="28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7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  <p:bldP spid="12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81000" y="1000108"/>
            <a:ext cx="8458200" cy="55721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800" b="1" dirty="0" smtClean="0"/>
              <a:t>-Целенаправленная подготовка руководителей ШМО к работе по созданию системы непрерывного образования педагогов.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-Обеспечение социальной защиты учителя через механизм аттестации педагогических кадров.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-Создание системы методических услуг в соответствии с потребностями педагогов по основным вопросам обновления школы.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-Развитие педагогического творчества, повышение квалификации педагогических работников.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-Создание условий для научно-практической работы педагогов в режиме инновационной деятельности учебного заведения.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-Информационное обеспечение педагогов в соответствия с их потребностями. </a:t>
            </a:r>
            <a:br>
              <a:rPr lang="ru-RU" sz="1800" b="1" dirty="0" smtClean="0"/>
            </a:br>
            <a:endParaRPr lang="ru-RU" sz="18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58200" cy="648072"/>
          </a:xfrm>
          <a:noFill/>
          <a:ln/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/>
              <a:t>Основные задачи методической службы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Направления в деятельности школьной методической службы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018087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1. Информационная деятельность: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-создание банка данных педагогической информации о достижениях науки и практики, в т.ч. из опыта работы педагогического коллектива школы.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2. </a:t>
            </a:r>
            <a:r>
              <a:rPr lang="ru-RU" sz="8000" b="1" dirty="0" err="1" smtClean="0"/>
              <a:t>Диагностико-прогностическая</a:t>
            </a:r>
            <a:r>
              <a:rPr lang="ru-RU" sz="8000" b="1" dirty="0" smtClean="0"/>
              <a:t> деятельность: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-диагностика потребностей кадров в повышении квалификации;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-диагностика информационных запросов;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3. В области содержания образования: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-подготовка кадров к освоению учебного плана </a:t>
            </a:r>
            <a:r>
              <a:rPr lang="ru-RU" sz="8000" b="1" dirty="0" err="1" smtClean="0"/>
              <a:t>предпрофильного</a:t>
            </a:r>
            <a:r>
              <a:rPr lang="ru-RU" sz="8000" b="1" dirty="0" smtClean="0"/>
              <a:t> и профильного обучения (освоение вариативного обучения, изучение и освоение образовательных стандартов, учебников нового поколения, новых педагогических технологий, разработка и освоение школьного компонента и др.).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4. Инновационная, опытно-экспериментальная работа: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-управление опытно-экспериментальной работой;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-овладение навыками экспертизы инновационных программ, учебников, пособий, технологий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b="1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8000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Творческие группы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63"/>
            <a:ext cx="8686800" cy="5572125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500" b="1" i="1" dirty="0" smtClean="0"/>
              <a:t>Коллектив разбивается на 3 группы: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1. Группа высокого педагогического мастерства.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dirty="0" smtClean="0"/>
              <a:t>Учителя, входящие в группу высокого педагогического мастерства, работают на доверии и самоконтроле. Это учителя высшей и первой квалификационной категорий. Они главные помощники зам. директора в организации методической работы в школе. Педагоги этого уровня — главные проводники новых методик, технологий. Они дают “мастер-классы” для учителей школы</a:t>
            </a:r>
            <a:r>
              <a:rPr lang="ru-RU" dirty="0" smtClean="0"/>
              <a:t>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04800" y="642938"/>
            <a:ext cx="8686800" cy="54371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smtClean="0"/>
              <a:t>2. Группа совершенствования мастерства.</a:t>
            </a:r>
          </a:p>
          <a:p>
            <a:pPr>
              <a:buFont typeface="Wingdings 2" pitchFamily="18" charset="2"/>
              <a:buNone/>
            </a:pPr>
            <a:endParaRPr lang="ru-RU" b="1" smtClean="0"/>
          </a:p>
          <a:p>
            <a:r>
              <a:rPr lang="ru-RU" sz="2800" b="1" smtClean="0"/>
              <a:t>Группу совершенствования педагогического мастерства составляют педагоги, на которых школа возлагает большие надежды. Это преемники старшего поколения, учителя первой, второй квалификационных категорий.</a:t>
            </a:r>
            <a:endParaRPr lang="ru-RU" sz="2800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304800" y="857250"/>
            <a:ext cx="8686800" cy="5222875"/>
          </a:xfrm>
        </p:spPr>
        <p:txBody>
          <a:bodyPr/>
          <a:lstStyle/>
          <a:p>
            <a:r>
              <a:rPr lang="ru-RU" b="1" smtClean="0"/>
              <a:t>3. Группа становления педагогического мастерства.</a:t>
            </a:r>
            <a:br>
              <a:rPr lang="ru-RU" b="1" smtClean="0"/>
            </a:br>
            <a:endParaRPr lang="ru-RU" b="1" smtClean="0"/>
          </a:p>
          <a:p>
            <a:r>
              <a:rPr lang="ru-RU" sz="2800" b="1" smtClean="0"/>
              <a:t>Группа становления педагогического мастерства включает  молодых педагогов. Для них целесообразна организация ежегодной  “Школы молодого учителя». В данном случае осуществляется адресная помощь каждому учителю.</a:t>
            </a:r>
          </a:p>
          <a:p>
            <a:endParaRPr lang="ru-RU" smtClean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868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Временные проблемно - творческие группы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smtClean="0"/>
              <a:t>Организуются для решения определенной проблемы, которая выбирается из задач педагогического коллектива (проведение семинара, круглого стола и т.д.)</a:t>
            </a:r>
          </a:p>
          <a:p>
            <a:endParaRPr lang="ru-RU" smtClean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Методическая конференция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Методическая конференция проводится один раз в конце учебного года. Она является завершающим звеном методической работы в школе. На ней проводятся итоги работы ШМО и учителей-предметников, не входящих в состав ШМО. Главной задачей методической конференции является активизация творческого потенциала коллектива в целом и отдельных учителей.</a:t>
            </a:r>
          </a:p>
          <a:p>
            <a:endParaRPr lang="ru-RU" smtClean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Творческая лаборатория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Творческая лаборатория </a:t>
            </a:r>
            <a:r>
              <a:rPr lang="ru-RU" b="1" dirty="0" smtClean="0"/>
              <a:t>– это  самостоятельное звено методической работы гимназии, которое создается для изучения и внедрения новых образовательных технологий и апробации нововведений.  Она объединяет педагогов, работающих в режиме инновации и апробирующих в практике работы новые технологии обучения.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i="1" dirty="0" smtClean="0"/>
              <a:t>Цель организации творческой лаборатории:  </a:t>
            </a:r>
            <a:r>
              <a:rPr lang="ru-RU" b="1" dirty="0" smtClean="0"/>
              <a:t>Совершенствование профессиональных компетенций педагогов как необходимое условие повышения качества образования и воспитания.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72724"/>
            <a:ext cx="8686800" cy="540069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 smtClean="0">
                <a:latin typeface="Arial Black" pitchFamily="34" charset="0"/>
              </a:rPr>
              <a:t>«Учителя, как местные светочи науки,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должны стоять на полной высоте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собственных знаний в своей специальности.»</a:t>
            </a:r>
            <a:r>
              <a:rPr lang="ru-RU" i="1" dirty="0" smtClean="0">
                <a:latin typeface="Arial Black" pitchFamily="34" charset="0"/>
              </a:rPr>
              <a:t/>
            </a:r>
            <a:br>
              <a:rPr lang="ru-RU" i="1" dirty="0" smtClean="0">
                <a:latin typeface="Arial Black" pitchFamily="34" charset="0"/>
              </a:rPr>
            </a:br>
            <a:r>
              <a:rPr lang="ru-RU" sz="2800" i="1" dirty="0" smtClean="0">
                <a:latin typeface="Arial Black" pitchFamily="34" charset="0"/>
              </a:rPr>
              <a:t>                   </a:t>
            </a:r>
            <a:br>
              <a:rPr lang="ru-RU" sz="2800" i="1" dirty="0" smtClean="0">
                <a:latin typeface="Arial Black" pitchFamily="34" charset="0"/>
              </a:rPr>
            </a:br>
            <a:r>
              <a:rPr lang="ru-RU" sz="2800" i="1" dirty="0" smtClean="0">
                <a:latin typeface="Arial Black" pitchFamily="34" charset="0"/>
              </a:rPr>
              <a:t>                                      </a:t>
            </a:r>
            <a:r>
              <a:rPr lang="ru-RU" sz="2800" dirty="0" smtClean="0">
                <a:latin typeface="Arial Black" pitchFamily="34" charset="0"/>
              </a:rPr>
              <a:t>(Д.И. Менделеев)</a:t>
            </a: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8008"/>
          <a:stretch>
            <a:fillRect/>
          </a:stretch>
        </p:blipFill>
        <p:spPr bwMode="auto">
          <a:xfrm>
            <a:off x="35496" y="-27384"/>
            <a:ext cx="2995913" cy="220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Задачи творческой лаборатории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304800" y="1571625"/>
            <a:ext cx="8686800" cy="5000625"/>
          </a:xfrm>
        </p:spPr>
        <p:txBody>
          <a:bodyPr/>
          <a:lstStyle/>
          <a:p>
            <a:r>
              <a:rPr lang="ru-RU" b="1" smtClean="0"/>
              <a:t>- Изучение новых технологий, организация экспериментальной работы: разработка программы эксперимента и ее реализация.</a:t>
            </a:r>
          </a:p>
          <a:p>
            <a:r>
              <a:rPr lang="ru-RU" b="1" smtClean="0"/>
              <a:t>- Отслеживание результативности инновационной работы и выработка рекомендаций для педагогов гимназии.</a:t>
            </a:r>
          </a:p>
          <a:p>
            <a:r>
              <a:rPr lang="ru-RU" b="1" smtClean="0"/>
              <a:t>- Обобщение результатов работы и их пропаганда.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Направления работы творческой лаборатории: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 изучение инноваций и организация опытно-экспериментальной работы;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 разработка критериев результативности экспериментальной деятельности;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 составление аналитических материалов, оформление рекомендаций по итогам эксперимента;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ознакомление педагогов и родителей обучающихся с ходом и результатами своей работы.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Творческая лаборатория может: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вносить коррективы в программу эксперимента с учетом условий работы и полученных промежуточных результатов;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апробировать новые технологии, методики, новые программы, новые УМК и т.п.;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b="1" dirty="0" smtClean="0"/>
              <a:t>- ставить вопрос перед администрацией и методическим советом о научно-методическом, финансовом, материальном обеспечении и других условиях для эффективной работы лаборатории.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Творческая лаборатория отвечает за:</a:t>
            </a:r>
            <a:endParaRPr lang="ru-RU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-  разработку программы исследований и ее своевременную корректировку;</a:t>
            </a:r>
          </a:p>
          <a:p>
            <a:r>
              <a:rPr lang="ru-RU" b="1" smtClean="0"/>
              <a:t>-  регулярность отслеживания результатов хода эксперимента;</a:t>
            </a:r>
          </a:p>
          <a:p>
            <a:r>
              <a:rPr lang="ru-RU" b="1" smtClean="0"/>
              <a:t>- своевременную информацию о результатах исследования, ходе эксперимента, изменения в программах.</a:t>
            </a:r>
          </a:p>
          <a:p>
            <a:r>
              <a:rPr lang="ru-RU" b="1" smtClean="0"/>
              <a:t> </a:t>
            </a:r>
          </a:p>
          <a:p>
            <a:endParaRPr lang="ru-RU" smtClean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7578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latin typeface="Arial Black" pitchFamily="34" charset="0"/>
              </a:rPr>
              <a:t>«Учитель живёт до тех пор, пока он учится. Как только он перестаёт учиться, в нём умирает учитель». </a:t>
            </a:r>
            <a:br>
              <a:rPr lang="ru-RU" i="1" dirty="0" smtClean="0">
                <a:latin typeface="Arial Black" pitchFamily="34" charset="0"/>
              </a:rPr>
            </a:br>
            <a:r>
              <a:rPr lang="ru-RU" i="1" dirty="0" smtClean="0">
                <a:latin typeface="Arial Black" pitchFamily="34" charset="0"/>
              </a:rPr>
              <a:t/>
            </a:r>
            <a:br>
              <a:rPr lang="ru-RU" i="1" dirty="0" smtClean="0">
                <a:latin typeface="Arial Black" pitchFamily="34" charset="0"/>
              </a:rPr>
            </a:br>
            <a:r>
              <a:rPr lang="ru-RU" i="1" dirty="0" smtClean="0">
                <a:latin typeface="Arial Black" pitchFamily="34" charset="0"/>
              </a:rPr>
              <a:t>                               </a:t>
            </a:r>
            <a:r>
              <a:rPr lang="ru-RU" sz="2800" dirty="0" smtClean="0">
                <a:latin typeface="Arial Black" pitchFamily="34" charset="0"/>
              </a:rPr>
              <a:t>(К.Д. Ушинский)</a:t>
            </a:r>
            <a:br>
              <a:rPr lang="ru-RU" sz="2800" dirty="0" smtClean="0">
                <a:latin typeface="Arial Black" pitchFamily="34" charset="0"/>
              </a:rPr>
            </a:br>
            <a:endParaRPr lang="ru-RU" dirty="0"/>
          </a:p>
        </p:txBody>
      </p:sp>
      <p:pic>
        <p:nvPicPr>
          <p:cNvPr id="1026" name="Picture 2" descr="D:\ната\КАРТИНКИ И КЛИПАРТЫ\Картинки\picture-1171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669255"/>
            <a:ext cx="4608512" cy="3072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453650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     методическая служба –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Важнейшее средство повышения педагогического мастерства учителей, связующим в единое целое всю систему работы школы.</a:t>
            </a:r>
            <a:br>
              <a:rPr lang="ru-RU" b="1" dirty="0" smtClean="0"/>
            </a:br>
            <a:r>
              <a:rPr lang="ru-RU" b="1" dirty="0" smtClean="0"/>
              <a:t>      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4FFC4"/>
              </a:clrFrom>
              <a:clrTo>
                <a:srgbClr val="C4FFC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4005064"/>
            <a:ext cx="4248472" cy="2514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96944" cy="158417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b="1" i="1" u="sng" dirty="0" smtClean="0"/>
              <a:t>Цель методической работы:</a:t>
            </a:r>
            <a:br>
              <a:rPr lang="ru-RU" sz="3100" b="1" i="1" u="sng" dirty="0" smtClean="0"/>
            </a:b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33672" y="1196752"/>
            <a:ext cx="9010328" cy="4392488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1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оказание помощи учителям и классным руководителям;</a:t>
            </a:r>
          </a:p>
          <a:p>
            <a:pPr lvl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1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обобщение и внедрение педагогического опыта</a:t>
            </a:r>
          </a:p>
          <a:p>
            <a:pPr lvl="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31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повышение </a:t>
            </a:r>
            <a:r>
              <a:rPr lang="ru-RU" sz="31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теоретического и практического </a:t>
            </a:r>
            <a:r>
              <a:rPr lang="ru-RU" sz="31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уровня и педагогической квалификации </a:t>
            </a:r>
            <a:r>
              <a:rPr kumimoji="0" lang="ru-RU" sz="3100" b="1" i="1" u="sng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100" b="1" i="1" u="sng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100" b="1" i="1" u="sng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100" b="1" i="1" u="sng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4221088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0" y="116632"/>
            <a:ext cx="3203848" cy="6549985"/>
          </a:xfrm>
          <a:prstGeom prst="verticalScroll">
            <a:avLst>
              <a:gd name="adj" fmla="val 7509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Calibri" panose="020F0502020204030204" pitchFamily="34" charset="0"/>
              </a:rPr>
              <a:t>Учителя первого (продвинутого) уровня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разрабатывают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внедряют программу развития школы, выступают в качестве ментора для одного или двух коллег в целях содействия реализации последними процесса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коучинга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направленного на внедрение новых подходов в обучении и преподавании. Осуществляют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мониторнг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 поддерживают процесс усовершенствования, а также определяют степень воздействия на школьную практику программы развития школы. Учителя –менторы реализуют программу развития школы посредством внедрения новых подходов в обучении и преподавании, создают сетевые сообщества.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224288" y="764703"/>
            <a:ext cx="2952328" cy="5901913"/>
          </a:xfrm>
          <a:prstGeom prst="verticalScroll">
            <a:avLst>
              <a:gd name="adj" fmla="val 7509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Calibri" panose="020F0502020204030204" pitchFamily="34" charset="0"/>
              </a:rPr>
              <a:t>Учителя второго (основного) уровня - </a:t>
            </a:r>
            <a:r>
              <a:rPr kumimoji="0" lang="ru-RU" altLang="ru-RU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проводят исследование в действии, обучение в сотрудничестве с коллегами посредством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коучинга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 и 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менторинга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</a:rPr>
              <a:t>. В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ыступают в качестве ментора для одного из коллег целях содействия реализации последними процесса исследования в действии, направленного на внедрение новых подходов в обучении и преподавании. Учителя –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коучи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реализуют программу развития школы посредством внедрения новых подходов в обучении и преподавании.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170187" y="1412776"/>
            <a:ext cx="2753942" cy="5223077"/>
          </a:xfrm>
          <a:prstGeom prst="verticalScroll">
            <a:avLst>
              <a:gd name="adj" fmla="val 7509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Calibri" panose="020F0502020204030204" pitchFamily="34" charset="0"/>
              </a:rPr>
              <a:t>Учителя третьего (базового) уровня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разрабатывают и внедряют  в преподавание идеи семи модулей Программы, выступают в качестве учителя - практика. Осуществляют исследование в действии посредством внедрения новых подходов в обучении и преподавании.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4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81905" y="-10995"/>
            <a:ext cx="8900350" cy="10509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b="1" dirty="0"/>
              <a:t>ФОРМЫ МЕТОДИЧЕСКОЙ РАБОТЫ С КАДРАМИ</a:t>
            </a:r>
            <a:endParaRPr lang="ru-RU" b="1" dirty="0"/>
          </a:p>
        </p:txBody>
      </p:sp>
      <p:grpSp>
        <p:nvGrpSpPr>
          <p:cNvPr id="13" name="Группа 32"/>
          <p:cNvGrpSpPr>
            <a:grpSpLocks/>
          </p:cNvGrpSpPr>
          <p:nvPr/>
        </p:nvGrpSpPr>
        <p:grpSpPr bwMode="auto">
          <a:xfrm>
            <a:off x="0" y="1340768"/>
            <a:ext cx="9828584" cy="5016758"/>
            <a:chOff x="571479" y="1837924"/>
            <a:chExt cx="8571686" cy="4710025"/>
          </a:xfrm>
        </p:grpSpPr>
        <p:sp>
          <p:nvSpPr>
            <p:cNvPr id="19" name="TextBox 18"/>
            <p:cNvSpPr txBox="1"/>
            <p:nvPr/>
          </p:nvSpPr>
          <p:spPr>
            <a:xfrm>
              <a:off x="571479" y="1837924"/>
              <a:ext cx="8571686" cy="47100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Индивидуальная стажировка 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педагогов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Научно-методический совет. </a:t>
              </a:r>
              <a:endPara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</a:endParaRP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Педагогический совет. </a:t>
              </a:r>
              <a:endPara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</a:endParaRP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Методическое объединение-презентация. </a:t>
              </a:r>
              <a:endPara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</a:endParaRP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Методическое </a:t>
              </a: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объединение «Фокус-группа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».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Педагогические 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мастерские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Методическое объединение-мастерская (дни открытых дверей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).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Инновационное </a:t>
              </a:r>
              <a:r>
                <a:rPr lang="ru-RU" sz="32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проектирование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32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Проблемные группы. </a:t>
              </a:r>
              <a:endParaRPr lang="ru-RU" sz="3200" b="1" dirty="0">
                <a:solidFill>
                  <a:schemeClr val="tx2">
                    <a:lumMod val="75000"/>
                  </a:schemeClr>
                </a:solidFill>
                <a:latin typeface="+mn-lt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4119996" y="2380401"/>
              <a:ext cx="190488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0800000" flipV="1">
              <a:off x="2214386" y="3000279"/>
              <a:ext cx="1142892" cy="2142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3393763" y="3822551"/>
              <a:ext cx="1642955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5785922" y="2928847"/>
              <a:ext cx="642876" cy="2857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6500229" y="2000219"/>
              <a:ext cx="1928629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6608115" y="3822551"/>
              <a:ext cx="364307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-1106403" y="3822551"/>
              <a:ext cx="364307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42910" y="5643295"/>
              <a:ext cx="1142892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19" idx="3"/>
            </p:cNvCxnSpPr>
            <p:nvPr/>
          </p:nvCxnSpPr>
          <p:spPr>
            <a:xfrm flipH="1" flipV="1">
              <a:off x="7205444" y="2052227"/>
              <a:ext cx="1937721" cy="21407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6858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smtClean="0"/>
              <a:t>Инновационная модель методической службы</a:t>
            </a:r>
            <a:br>
              <a:rPr lang="ru-RU" sz="32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педагогический   совет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методический   совет </a:t>
            </a:r>
            <a:r>
              <a:rPr lang="en-US" sz="2400" b="1" dirty="0" smtClean="0"/>
              <a:t> </a:t>
            </a:r>
            <a:r>
              <a:rPr lang="ru-RU" sz="2400" b="1" dirty="0" smtClean="0"/>
              <a:t>и  команда развития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методические    объединения  и  фокус -группы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научное    общество   учащихся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1600" b="1" dirty="0" err="1" smtClean="0"/>
              <a:t>библиотечно</a:t>
            </a:r>
            <a:r>
              <a:rPr lang="ru-RU" sz="1600" b="1" dirty="0" smtClean="0"/>
              <a:t>-                                                                                     аудио-видео информация,</a:t>
            </a:r>
            <a:br>
              <a:rPr lang="ru-RU" sz="1600" b="1" dirty="0" smtClean="0"/>
            </a:br>
            <a:r>
              <a:rPr lang="ru-RU" sz="1600" b="1" dirty="0" smtClean="0"/>
              <a:t>информационная  служба                                                                            интернет-ресурсы </a:t>
            </a:r>
            <a:br>
              <a:rPr lang="ru-RU" sz="1600" b="1" dirty="0" smtClean="0"/>
            </a:br>
            <a:r>
              <a:rPr lang="ru-RU" sz="1600" b="1" dirty="0" smtClean="0"/>
              <a:t> система повышения </a:t>
            </a:r>
            <a:br>
              <a:rPr lang="ru-RU" sz="1600" b="1" dirty="0" smtClean="0"/>
            </a:br>
            <a:r>
              <a:rPr lang="ru-RU" sz="1600" b="1" dirty="0" smtClean="0"/>
              <a:t>квалификации</a:t>
            </a:r>
            <a:endParaRPr lang="ru-RU" sz="16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214813" y="2351162"/>
            <a:ext cx="42862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214813" y="3071242"/>
            <a:ext cx="42862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14813" y="4079354"/>
            <a:ext cx="428625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Тройная стрелка влево/вправо/вверх 11"/>
          <p:cNvSpPr/>
          <p:nvPr/>
        </p:nvSpPr>
        <p:spPr>
          <a:xfrm flipV="1">
            <a:off x="3143250" y="5085184"/>
            <a:ext cx="2571750" cy="64293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81905" y="-10995"/>
            <a:ext cx="8900350" cy="10509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b="1" dirty="0" smtClean="0"/>
              <a:t>Потенциальная полезность функционирования данной модели</a:t>
            </a:r>
            <a:endParaRPr lang="ru-RU" b="1" dirty="0"/>
          </a:p>
        </p:txBody>
      </p:sp>
      <p:grpSp>
        <p:nvGrpSpPr>
          <p:cNvPr id="13" name="Группа 32"/>
          <p:cNvGrpSpPr>
            <a:grpSpLocks/>
          </p:cNvGrpSpPr>
          <p:nvPr/>
        </p:nvGrpSpPr>
        <p:grpSpPr bwMode="auto">
          <a:xfrm>
            <a:off x="81906" y="1334373"/>
            <a:ext cx="8929453" cy="5262979"/>
            <a:chOff x="642910" y="1831919"/>
            <a:chExt cx="7787537" cy="4941191"/>
          </a:xfrm>
        </p:grpSpPr>
        <p:sp>
          <p:nvSpPr>
            <p:cNvPr id="19" name="TextBox 18"/>
            <p:cNvSpPr txBox="1"/>
            <p:nvPr/>
          </p:nvSpPr>
          <p:spPr>
            <a:xfrm>
              <a:off x="787359" y="1831919"/>
              <a:ext cx="7476613" cy="4941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формирование новой, более вариативной и гибкой к современным условиям образовательной среды для профессионального, творческого развития педагогов и руководителей;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удовлетворение профессиональных потребностей педагогов;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культивирование интереса к нововведениям и их инициирование;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приведение квалификации кадрового потенциала к современному уровню требований (конкурентоспособность);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повышение свободы общения на основе интенсивного информационного обмена;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24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 </a:t>
              </a:r>
              <a:r>
                <a:rPr lang="ru-RU" sz="2400" b="1" dirty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модернизация школьной методической службы.</a:t>
              </a: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4119996" y="2380401"/>
              <a:ext cx="190488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0800000" flipV="1">
              <a:off x="2214386" y="3000279"/>
              <a:ext cx="1142892" cy="2142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3393763" y="3822551"/>
              <a:ext cx="1642955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5785922" y="2928847"/>
              <a:ext cx="642876" cy="2857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6500229" y="2000219"/>
              <a:ext cx="1928629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6608115" y="3822551"/>
              <a:ext cx="364307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-1106403" y="3822551"/>
              <a:ext cx="364307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42910" y="5643295"/>
              <a:ext cx="1142892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19" idx="3"/>
            </p:cNvCxnSpPr>
            <p:nvPr/>
          </p:nvCxnSpPr>
          <p:spPr>
            <a:xfrm flipH="1" flipV="1">
              <a:off x="7048004" y="2046228"/>
              <a:ext cx="1215968" cy="2477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944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81905" y="-10995"/>
            <a:ext cx="8900350" cy="10509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b="1" dirty="0"/>
              <a:t>Функции методического совета школы</a:t>
            </a:r>
            <a:endParaRPr lang="ru-RU" b="1" dirty="0"/>
          </a:p>
        </p:txBody>
      </p:sp>
      <p:grpSp>
        <p:nvGrpSpPr>
          <p:cNvPr id="13" name="Группа 32"/>
          <p:cNvGrpSpPr>
            <a:grpSpLocks/>
          </p:cNvGrpSpPr>
          <p:nvPr/>
        </p:nvGrpSpPr>
        <p:grpSpPr bwMode="auto">
          <a:xfrm>
            <a:off x="81906" y="1513633"/>
            <a:ext cx="8929453" cy="4159202"/>
            <a:chOff x="642910" y="2000219"/>
            <a:chExt cx="7787537" cy="3904901"/>
          </a:xfrm>
        </p:grpSpPr>
        <p:sp>
          <p:nvSpPr>
            <p:cNvPr id="19" name="TextBox 18"/>
            <p:cNvSpPr txBox="1"/>
            <p:nvPr/>
          </p:nvSpPr>
          <p:spPr>
            <a:xfrm>
              <a:off x="787358" y="2928847"/>
              <a:ext cx="7476613" cy="29762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40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Диагностическая</a:t>
              </a:r>
              <a:endParaRPr lang="ru-RU" sz="4000" b="1" dirty="0">
                <a:solidFill>
                  <a:schemeClr val="tx2">
                    <a:lumMod val="75000"/>
                  </a:schemeClr>
                </a:solidFill>
                <a:latin typeface="+mn-lt"/>
              </a:endParaRP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40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Информационная 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40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Научно-исследовательская 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40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Организационная </a:t>
              </a:r>
            </a:p>
            <a:p>
              <a:pPr marL="342900" indent="-342900">
                <a:buFont typeface="Wingdings" panose="05000000000000000000" pitchFamily="2" charset="2"/>
                <a:buChar char="Ø"/>
                <a:defRPr/>
              </a:pPr>
              <a:r>
                <a:rPr lang="ru-RU" sz="4000" b="1" dirty="0" smtClean="0">
                  <a:solidFill>
                    <a:schemeClr val="tx2">
                      <a:lumMod val="75000"/>
                    </a:schemeClr>
                  </a:solidFill>
                  <a:latin typeface="+mn-lt"/>
                </a:rPr>
                <a:t>Образовательная</a:t>
              </a:r>
              <a:endParaRPr lang="ru-RU" sz="4000" b="1" dirty="0">
                <a:solidFill>
                  <a:schemeClr val="tx2">
                    <a:lumMod val="75000"/>
                  </a:schemeClr>
                </a:solidFill>
                <a:latin typeface="+mn-lt"/>
              </a:endParaRPr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4119996" y="2380401"/>
              <a:ext cx="190488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0800000" flipV="1">
              <a:off x="2214386" y="3000279"/>
              <a:ext cx="1142892" cy="21429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3393763" y="3822551"/>
              <a:ext cx="1642955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5785922" y="2928847"/>
              <a:ext cx="642876" cy="2857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6500229" y="2000219"/>
              <a:ext cx="1928629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5400000">
              <a:off x="6608115" y="3822551"/>
              <a:ext cx="364307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5400000">
              <a:off x="-1106403" y="3822551"/>
              <a:ext cx="3643075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642910" y="5643295"/>
              <a:ext cx="1142892" cy="15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19" idx="3"/>
            </p:cNvCxnSpPr>
            <p:nvPr/>
          </p:nvCxnSpPr>
          <p:spPr>
            <a:xfrm flipH="1" flipV="1">
              <a:off x="7048003" y="3143159"/>
              <a:ext cx="1215968" cy="12738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525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487</TotalTime>
  <Words>1022</Words>
  <Application>Microsoft Office PowerPoint</Application>
  <PresentationFormat>Экран (4:3)</PresentationFormat>
  <Paragraphs>148</Paragraphs>
  <Slides>24</Slides>
  <Notes>0</Notes>
  <HiddenSlides>12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5" baseType="lpstr">
      <vt:lpstr>Arial</vt:lpstr>
      <vt:lpstr>Arial Black</vt:lpstr>
      <vt:lpstr>Calibri</vt:lpstr>
      <vt:lpstr>Franklin Gothic Book</vt:lpstr>
      <vt:lpstr>Franklin Gothic Medium</vt:lpstr>
      <vt:lpstr>Monotype Corsiva</vt:lpstr>
      <vt:lpstr>Times New Roman</vt:lpstr>
      <vt:lpstr>Verdana</vt:lpstr>
      <vt:lpstr>Wingdings</vt:lpstr>
      <vt:lpstr>Wingdings 2</vt:lpstr>
      <vt:lpstr>Трек</vt:lpstr>
      <vt:lpstr>Доклад на тему: «Интеграция деятельности методических служб и системы повышения квалификации педагогических работников к реализации обновленного содержания образования.»</vt:lpstr>
      <vt:lpstr>«Учителя, как местные светочи науки, должны стоять на полной высоте собственных знаний в своей специальности.»                                                           (Д.И. Менделеев) </vt:lpstr>
      <vt:lpstr>     методическая служба –   Важнейшее средство повышения педагогического мастерства учителей, связующим в единое целое всю систему работы школы.        </vt:lpstr>
      <vt:lpstr>Цель методической работы: </vt:lpstr>
      <vt:lpstr>Презентация PowerPoint</vt:lpstr>
      <vt:lpstr>ФОРМЫ МЕТОДИЧЕСКОЙ РАБОТЫ С КАДРАМИ</vt:lpstr>
      <vt:lpstr>Инновационная модель методической службы  педагогический   совет  методический   совет  и  команда развития  методические    объединения  и  фокус -группы   научное    общество   учащихся  библиотечно-                                                                                     аудио-видео информация, информационная  служба                                                                            интернет-ресурсы   система повышения  квалификации</vt:lpstr>
      <vt:lpstr>Потенциальная полезность функционирования данной модели</vt:lpstr>
      <vt:lpstr>Функции методического совета школы</vt:lpstr>
      <vt:lpstr>Презентация PowerPoint</vt:lpstr>
      <vt:lpstr>Презентация PowerPoint</vt:lpstr>
      <vt:lpstr>-Целенаправленная подготовка руководителей ШМО к работе по созданию системы непрерывного образования педагогов.   -Обеспечение социальной защиты учителя через механизм аттестации педагогических кадров.   -Создание системы методических услуг в соответствии с потребностями педагогов по основным вопросам обновления школы.   -Развитие педагогического творчества, повышение квалификации педагогических работников.   -Создание условий для научно-практической работы педагогов в режиме инновационной деятельности учебного заведения.   -Информационное обеспечение педагогов в соответствия с их потребностями.  </vt:lpstr>
      <vt:lpstr>Направления в деятельности школьной методической службы </vt:lpstr>
      <vt:lpstr>Творческие группы </vt:lpstr>
      <vt:lpstr>Презентация PowerPoint</vt:lpstr>
      <vt:lpstr>Презентация PowerPoint</vt:lpstr>
      <vt:lpstr>Временные проблемно - творческие группы </vt:lpstr>
      <vt:lpstr>Методическая конференция </vt:lpstr>
      <vt:lpstr>Творческая лаборатория </vt:lpstr>
      <vt:lpstr>Задачи творческой лаборатории </vt:lpstr>
      <vt:lpstr>Направления работы творческой лаборатории:</vt:lpstr>
      <vt:lpstr>Творческая лаборатория может: </vt:lpstr>
      <vt:lpstr>Творческая лаборатория отвечает за:</vt:lpstr>
      <vt:lpstr>«Учитель живёт до тех пор, пока он учится. Как только он перестаёт учиться, в нём умирает учитель».                                  (К.Д. Ушинский)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Направления работы методической службы школы</dc:title>
  <dc:creator>User</dc:creator>
  <cp:lastModifiedBy>home</cp:lastModifiedBy>
  <cp:revision>23</cp:revision>
  <dcterms:created xsi:type="dcterms:W3CDTF">2010-11-07T13:38:38Z</dcterms:created>
  <dcterms:modified xsi:type="dcterms:W3CDTF">2016-08-25T00:37:55Z</dcterms:modified>
</cp:coreProperties>
</file>