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60093"/>
    <a:srgbClr val="0000FF"/>
    <a:srgbClr val="E7A3E7"/>
    <a:srgbClr val="85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7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7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5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85E3E1"/>
            </a:gs>
            <a:gs pos="78000">
              <a:schemeClr val="accent1">
                <a:lumMod val="45000"/>
                <a:lumOff val="55000"/>
              </a:schemeClr>
            </a:gs>
            <a:gs pos="47000">
              <a:srgbClr val="E7A3E7"/>
            </a:gs>
            <a:gs pos="92000">
              <a:schemeClr val="accent1">
                <a:lumMod val="30000"/>
                <a:lumOff val="7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4340-B80A-40C5-8C9B-5FDDB1BECF5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B143-EE6F-404B-93B2-2A3A5A34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44062"/>
            <a:ext cx="9144000" cy="4413738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9900CC"/>
                </a:solidFill>
              </a:rPr>
              <a:t>Духовно-нравственное воспитание учащихся на уроках биологии и самопознания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5350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j/JE27WHYBDG5aMQNonXev38U4qtjTdOgxb6Rfyk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" y="200981"/>
            <a:ext cx="5396248" cy="40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131e/001200f5-d8b6d763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89" y="2221939"/>
            <a:ext cx="6090681" cy="44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9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ir-s3-cdn-cf.behance.net/project_modules/1400/1c8f4796152993.5ea8177b19f8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44061" y="4936812"/>
            <a:ext cx="10902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…</a:t>
            </a:r>
            <a:r>
              <a:rPr lang="ru-RU" sz="3200" b="1" i="1" dirty="0" smtClean="0">
                <a:solidFill>
                  <a:srgbClr val="9900CC"/>
                </a:solidFill>
                <a:effectLst/>
                <a:latin typeface="Helvetica Neue"/>
              </a:rPr>
              <a:t>В нравственном воспитании кроется великая тайна усовершенствования человеческой природы.</a:t>
            </a:r>
          </a:p>
          <a:p>
            <a:pPr algn="ctr"/>
            <a:r>
              <a:rPr lang="ru-RU" sz="3200" b="1" i="1" dirty="0" smtClean="0">
                <a:solidFill>
                  <a:srgbClr val="9900CC"/>
                </a:solidFill>
                <a:effectLst/>
                <a:latin typeface="Helvetica Neue"/>
              </a:rPr>
              <a:t>И. КАНТ</a:t>
            </a:r>
            <a:endParaRPr lang="ru-RU" sz="3200" b="1" i="1" dirty="0">
              <a:solidFill>
                <a:srgbClr val="9900C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8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85" y="211015"/>
            <a:ext cx="114886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9900CC"/>
                </a:solidFill>
              </a:rPr>
              <a:t>«</a:t>
            </a:r>
            <a:r>
              <a:rPr lang="ru-RU" sz="6600" b="1" i="1" dirty="0" smtClean="0">
                <a:solidFill>
                  <a:srgbClr val="9900CC"/>
                </a:solidFill>
              </a:rPr>
              <a:t>Несчастно то образование, которое не переходит в нравственность и благочестие» </a:t>
            </a:r>
          </a:p>
          <a:p>
            <a:r>
              <a:rPr lang="ru-RU" sz="6600" b="1" i="1" dirty="0" smtClean="0">
                <a:solidFill>
                  <a:srgbClr val="9900CC"/>
                </a:solidFill>
              </a:rPr>
              <a:t>                            </a:t>
            </a:r>
            <a:r>
              <a:rPr lang="ru-RU" sz="6600" b="1" i="1" dirty="0" err="1" smtClean="0">
                <a:solidFill>
                  <a:srgbClr val="9900CC"/>
                </a:solidFill>
              </a:rPr>
              <a:t>Я.А.Коменский</a:t>
            </a:r>
            <a:r>
              <a:rPr lang="ru-RU" sz="6600" b="1" i="1" dirty="0" smtClean="0">
                <a:solidFill>
                  <a:srgbClr val="9900CC"/>
                </a:solidFill>
              </a:rPr>
              <a:t> </a:t>
            </a:r>
            <a:endParaRPr lang="ru-RU" sz="6600" b="1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6" y="257908"/>
            <a:ext cx="6166339" cy="255454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</a:rPr>
              <a:t>Духовно – нравственное воспитание должно начинаться с самого раннего детства и продолжаться в течение всего периода обучения в школе.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569" y="3206152"/>
            <a:ext cx="8628185" cy="30469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Ребёнок школьного возраста наиболее восприимчив к эмоционально-ценностному, духовно-нравственному развитию, гражданскому воспитанию. Пережитое и усвоенное в детстве отличается большой психологической устойчивостью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s://im0-tub-ru.yandex.net/i?id=7661516bb5ed1b3af8a4839bd59facc4&amp;ref=rim&amp;n=33&amp;w=229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61" y="397499"/>
            <a:ext cx="3821724" cy="2414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4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508" y="187568"/>
            <a:ext cx="9800492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44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Интегрированные уроки        «самопознания и биологии», помогают вникнуть в </a:t>
            </a:r>
          </a:p>
          <a:p>
            <a:pPr algn="ctr">
              <a:spcAft>
                <a:spcPts val="675"/>
              </a:spcAft>
            </a:pPr>
            <a:r>
              <a:rPr lang="ru-RU" sz="44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изучаемый материал и делают его более доступным для понимания. </a:t>
            </a:r>
          </a:p>
          <a:p>
            <a:pPr algn="ctr">
              <a:spcAft>
                <a:spcPts val="675"/>
              </a:spcAft>
            </a:pPr>
            <a:r>
              <a:rPr lang="ru-RU" sz="44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Позволяют перейти от изолированного рассмотрения различных явлений действительности к взаимосвязанному комплексному изучению.</a:t>
            </a:r>
            <a:endParaRPr lang="ru-RU" sz="44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s://vostochniy.mos.ru/presscenter/Photo_2017_1/%D0%9F%D1%80%D0%BE%D0%B5%D0%BA%D1%82%20%D1%8D%D0%BA%D0%BE%D0%BB%D0%BE%D0%B3%D0%B8%D1%8F%20%D0%B2%20%D1%88%D0%BA%206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4492" cy="246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1746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Изучаемый материал рассматривается через призму пяти ценностей: праведное поведение; любовь; ненасилие; внутренний покой; истина.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pic>
        <p:nvPicPr>
          <p:cNvPr id="1026" name="Picture 2" descr="https://ds03.infourok.ru/uploads/ex/0f71/00063d78-b2e0a46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9" y="1739590"/>
            <a:ext cx="8484251" cy="51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80985" cy="6375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5400" b="1" i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ИСТИНА -это знание изначальной природы всего сущего, разумной, вечной всепроникающей энергии жизни, которая уплотняясь проявляется как материальный мир. Найти свое предназначение, жить по совести.</a:t>
            </a:r>
            <a:endParaRPr lang="ru-RU" sz="5400" b="1" i="1" dirty="0">
              <a:solidFill>
                <a:srgbClr val="99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569" y="187569"/>
            <a:ext cx="11793416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-это энергия, которая передается словом, взглядом, улыбкой прикосновением, делом, пониманием, мыслью. Качество, соответствующее данной ценности- это бескорыстие.</a:t>
            </a:r>
            <a:endParaRPr lang="ru-RU" sz="6000" b="1" i="1" dirty="0">
              <a:solidFill>
                <a:srgbClr val="99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08" y="586153"/>
            <a:ext cx="11676183" cy="637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5400" b="1" i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ПРАВЕДНОЕ ПОВЕДЕНИЕ- это то, что рождается в истине.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принцип праведного поведения не причинение вреда ни самому себе, ни другим людям, ни природе. Соблюдать законы и нормы морали.</a:t>
            </a:r>
            <a:endParaRPr lang="ru-RU" sz="5400" b="1" i="1" dirty="0">
              <a:solidFill>
                <a:srgbClr val="99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2" y="328245"/>
            <a:ext cx="11512062" cy="63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smtClean="0">
                <a:solidFill>
                  <a:srgbClr val="99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ПОКОЙ- не означает место, где тихо и мирно, где нет шума и беспокойства, где нет напряженной работы. Покой в душе-это, когда кругом шум и опасность, а вы сохраняете в своем сердце уверенность. К внутреннему покою можно прийти через различие и размышление.</a:t>
            </a:r>
            <a:endParaRPr lang="ru-RU" sz="4800" b="1" i="1" dirty="0">
              <a:solidFill>
                <a:srgbClr val="99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280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2021-10-31T15:00:56Z</dcterms:created>
  <dcterms:modified xsi:type="dcterms:W3CDTF">2021-11-01T15:24:40Z</dcterms:modified>
</cp:coreProperties>
</file>