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0" r:id="rId3"/>
    <p:sldId id="267" r:id="rId4"/>
    <p:sldId id="278" r:id="rId5"/>
    <p:sldId id="279" r:id="rId6"/>
    <p:sldId id="277" r:id="rId7"/>
  </p:sldIdLst>
  <p:sldSz cx="18288000" cy="10287000"/>
  <p:notesSz cx="6858000" cy="9144000"/>
  <p:embeddedFontLst>
    <p:embeddedFont>
      <p:font typeface="Antonio Ultra-Bold" charset="0"/>
      <p:regular r:id="rId8"/>
    </p:embeddedFont>
    <p:embeddedFont>
      <p:font typeface="Montserrat" charset="-52"/>
      <p:regular r:id="rId9"/>
    </p:embeddedFont>
    <p:embeddedFont>
      <p:font typeface="Arial Narrow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Montserrat Bold" charset="-5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290" autoAdjust="0"/>
  </p:normalViewPr>
  <p:slideViewPr>
    <p:cSldViewPr>
      <p:cViewPr>
        <p:scale>
          <a:sx n="48" d="100"/>
          <a:sy n="48" d="100"/>
        </p:scale>
        <p:origin x="-63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8288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829300"/>
            <a:ext cx="12801600" cy="2628900"/>
          </a:xfr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solidFill>
                  <a:schemeClr val="tx2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11833"/>
            <a:ext cx="15544800" cy="2205038"/>
          </a:xfrm>
        </p:spPr>
        <p:txBody>
          <a:bodyPr/>
          <a:lstStyle>
            <a:lvl1pPr algn="ctr"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7"/>
            <a:ext cx="4114800" cy="8777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7"/>
            <a:ext cx="12039600" cy="8777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1957"/>
            <a:ext cx="15849600" cy="1714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400300"/>
            <a:ext cx="15849600" cy="617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7443788"/>
            <a:ext cx="15770226" cy="2043113"/>
          </a:xfrm>
        </p:spPr>
        <p:txBody>
          <a:bodyPr anchor="t"/>
          <a:lstStyle>
            <a:lvl1pPr algn="l">
              <a:defRPr sz="57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5193508"/>
            <a:ext cx="15770226" cy="2250281"/>
          </a:xfrm>
        </p:spPr>
        <p:txBody>
          <a:bodyPr anchor="b">
            <a:normAutofit/>
          </a:bodyPr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2400300"/>
            <a:ext cx="7467600" cy="61722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9601200" y="2400300"/>
            <a:ext cx="7467600" cy="6172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1957"/>
            <a:ext cx="15849600" cy="1714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9601200" y="3314700"/>
            <a:ext cx="7467600" cy="5257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14700"/>
            <a:ext cx="7467600" cy="5257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1957"/>
            <a:ext cx="158496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400299"/>
            <a:ext cx="7467600" cy="862013"/>
          </a:xfrm>
        </p:spPr>
        <p:txBody>
          <a:bodyPr anchor="b">
            <a:normAutofit/>
          </a:bodyPr>
          <a:lstStyle>
            <a:lvl1pPr marL="0" indent="0">
              <a:buNone/>
              <a:defRPr sz="3000" b="0" i="0" baseline="0">
                <a:solidFill>
                  <a:schemeClr val="tx2"/>
                </a:solidFill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2400299"/>
            <a:ext cx="7467600" cy="862013"/>
          </a:xfrm>
        </p:spPr>
        <p:txBody>
          <a:bodyPr anchor="b">
            <a:normAutofit/>
          </a:bodyPr>
          <a:lstStyle>
            <a:lvl1pPr marL="0" indent="0">
              <a:buNone/>
              <a:defRPr sz="3000" b="0" i="0" baseline="0">
                <a:solidFill>
                  <a:schemeClr val="tx2"/>
                </a:solidFill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1957"/>
            <a:ext cx="15849600" cy="1714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924800" y="2171700"/>
            <a:ext cx="9296400" cy="640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296" y="2171700"/>
            <a:ext cx="5943600" cy="1645920"/>
          </a:xfrm>
        </p:spPr>
        <p:txBody>
          <a:bodyPr anchor="b"/>
          <a:lstStyle>
            <a:lvl1pPr algn="l">
              <a:defRPr sz="3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5296" y="3821837"/>
            <a:ext cx="5943600" cy="4750664"/>
          </a:xfrm>
        </p:spPr>
        <p:txBody>
          <a:bodyPr tIns="16328">
            <a:normAutofit/>
          </a:bodyPr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71700"/>
            <a:ext cx="5943600" cy="1645920"/>
          </a:xfrm>
        </p:spPr>
        <p:txBody>
          <a:bodyPr anchor="b"/>
          <a:lstStyle>
            <a:lvl1pPr algn="l">
              <a:defRPr sz="3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14688" y="2171700"/>
            <a:ext cx="6839712" cy="521208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tx1">
                    <a:lumMod val="65000"/>
                  </a:schemeClr>
                </a:solidFill>
              </a:defRPr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821836"/>
            <a:ext cx="5943600" cy="3607664"/>
          </a:xfrm>
        </p:spPr>
        <p:txBody>
          <a:bodyPr tIns="16328">
            <a:normAutofit/>
          </a:bodyPr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411957"/>
            <a:ext cx="15849600" cy="1714500"/>
          </a:xfrm>
          <a:prstGeom prst="rect">
            <a:avLst/>
          </a:prstGeom>
        </p:spPr>
        <p:txBody>
          <a:bodyPr vert="horz" lIns="163284" tIns="81642" rIns="163284" bIns="81642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400301"/>
            <a:ext cx="158496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0" y="9534526"/>
            <a:ext cx="30480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1800" strike="noStrike" spc="107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1800" cap="all" spc="107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87600" y="9534526"/>
            <a:ext cx="198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0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32844" rtl="0" eaLnBrk="1" latinLnBrk="0" hangingPunct="1">
        <a:spcBef>
          <a:spcPct val="0"/>
        </a:spcBef>
        <a:buNone/>
        <a:defRPr sz="5400" kern="1200" cap="all" spc="89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12317" indent="-612317" algn="l" defTabSz="1632844" rtl="0" eaLnBrk="1" latinLnBrk="0" hangingPunct="1">
        <a:lnSpc>
          <a:spcPct val="100000"/>
        </a:lnSpc>
        <a:spcBef>
          <a:spcPct val="20000"/>
        </a:spcBef>
        <a:spcAft>
          <a:spcPts val="1071"/>
        </a:spcAft>
        <a:buClr>
          <a:schemeClr val="tx2"/>
        </a:buClr>
        <a:buFont typeface="Arial" pitchFamily="34" charset="0"/>
        <a:buChar char="•"/>
        <a:defRPr sz="3000" kern="1200" spc="54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1632844" rtl="0" eaLnBrk="1" latinLnBrk="0" hangingPunct="1">
        <a:lnSpc>
          <a:spcPct val="100000"/>
        </a:lnSpc>
        <a:spcBef>
          <a:spcPct val="20000"/>
        </a:spcBef>
        <a:spcAft>
          <a:spcPts val="1071"/>
        </a:spcAft>
        <a:buClr>
          <a:schemeClr val="tx2"/>
        </a:buClr>
        <a:buFont typeface="Arial" pitchFamily="34" charset="0"/>
        <a:buChar char="•"/>
        <a:defRPr sz="3000" kern="1200" spc="54" baseline="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1632844" rtl="0" eaLnBrk="1" latinLnBrk="0" hangingPunct="1">
        <a:lnSpc>
          <a:spcPct val="100000"/>
        </a:lnSpc>
        <a:spcBef>
          <a:spcPct val="20000"/>
        </a:spcBef>
        <a:spcAft>
          <a:spcPts val="1071"/>
        </a:spcAft>
        <a:buClr>
          <a:schemeClr val="tx2"/>
        </a:buClr>
        <a:buFont typeface="Arial" pitchFamily="34" charset="0"/>
        <a:buChar char="•"/>
        <a:defRPr sz="3000" kern="1200" spc="54" baseline="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1632844" rtl="0" eaLnBrk="1" latinLnBrk="0" hangingPunct="1">
        <a:lnSpc>
          <a:spcPct val="100000"/>
        </a:lnSpc>
        <a:spcBef>
          <a:spcPct val="20000"/>
        </a:spcBef>
        <a:spcAft>
          <a:spcPts val="1071"/>
        </a:spcAft>
        <a:buClr>
          <a:schemeClr val="tx2"/>
        </a:buClr>
        <a:buFont typeface="Arial" pitchFamily="34" charset="0"/>
        <a:buChar char="•"/>
        <a:defRPr sz="3000" kern="1200" spc="54" baseline="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1632844" rtl="0" eaLnBrk="1" latinLnBrk="0" hangingPunct="1">
        <a:lnSpc>
          <a:spcPct val="100000"/>
        </a:lnSpc>
        <a:spcBef>
          <a:spcPct val="20000"/>
        </a:spcBef>
        <a:spcAft>
          <a:spcPts val="1071"/>
        </a:spcAft>
        <a:buClr>
          <a:schemeClr val="tx2"/>
        </a:buClr>
        <a:buFont typeface="Arial" pitchFamily="34" charset="0"/>
        <a:buChar char="•"/>
        <a:defRPr sz="3000" kern="1200" spc="54" baseline="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lnSpc>
          <a:spcPct val="100000"/>
        </a:lnSpc>
        <a:spcBef>
          <a:spcPct val="20000"/>
        </a:spcBef>
        <a:spcAft>
          <a:spcPts val="1071"/>
        </a:spcAft>
        <a:buClr>
          <a:schemeClr val="tx2"/>
        </a:buClr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lnSpc>
          <a:spcPct val="100000"/>
        </a:lnSpc>
        <a:spcBef>
          <a:spcPct val="20000"/>
        </a:spcBef>
        <a:spcAft>
          <a:spcPts val="1071"/>
        </a:spcAft>
        <a:buClr>
          <a:schemeClr val="tx2"/>
        </a:buClr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lnSpc>
          <a:spcPct val="100000"/>
        </a:lnSpc>
        <a:spcBef>
          <a:spcPct val="20000"/>
        </a:spcBef>
        <a:spcAft>
          <a:spcPts val="1071"/>
        </a:spcAft>
        <a:buClr>
          <a:schemeClr val="tx2"/>
        </a:buClr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lnSpc>
          <a:spcPct val="100000"/>
        </a:lnSpc>
        <a:spcBef>
          <a:spcPct val="20000"/>
        </a:spcBef>
        <a:spcAft>
          <a:spcPts val="1071"/>
        </a:spcAft>
        <a:buClr>
          <a:schemeClr val="tx2"/>
        </a:buClr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34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21" b="-18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881321" y="0"/>
            <a:ext cx="11431881" cy="10287000"/>
            <a:chOff x="0" y="0"/>
            <a:chExt cx="5697593" cy="5126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97593" cy="5126990"/>
            </a:xfrm>
            <a:custGeom>
              <a:avLst/>
              <a:gdLst/>
              <a:ahLst/>
              <a:cxnLst/>
              <a:rect l="l" t="t" r="r" b="b"/>
              <a:pathLst>
                <a:path w="5697593" h="5126990">
                  <a:moveTo>
                    <a:pt x="2875653" y="0"/>
                  </a:moveTo>
                  <a:lnTo>
                    <a:pt x="2853913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2853913" y="5126990"/>
                  </a:lnTo>
                  <a:lnTo>
                    <a:pt x="2875653" y="5126990"/>
                  </a:lnTo>
                  <a:lnTo>
                    <a:pt x="5697593" y="2564130"/>
                  </a:lnTo>
                  <a:lnTo>
                    <a:pt x="2875653" y="0"/>
                  </a:lnTo>
                  <a:close/>
                </a:path>
              </a:pathLst>
            </a:custGeom>
            <a:solidFill>
              <a:srgbClr val="FF9B2C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73070" y="0"/>
            <a:ext cx="2606475" cy="2483610"/>
          </a:xfrm>
          <a:custGeom>
            <a:avLst/>
            <a:gdLst/>
            <a:ahLst/>
            <a:cxnLst/>
            <a:rect l="l" t="t" r="r" b="b"/>
            <a:pathLst>
              <a:path w="2606475" h="2483610">
                <a:moveTo>
                  <a:pt x="0" y="0"/>
                </a:moveTo>
                <a:lnTo>
                  <a:pt x="2606474" y="0"/>
                </a:lnTo>
                <a:lnTo>
                  <a:pt x="2606474" y="2483610"/>
                </a:lnTo>
                <a:lnTo>
                  <a:pt x="0" y="2483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34619" y="241648"/>
            <a:ext cx="14280311" cy="8243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Ақмола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басқармасының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Егіндікөл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бөлімі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Егіндікөл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ауылының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№2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мектебі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КММ</a:t>
            </a:r>
          </a:p>
          <a:p>
            <a:pPr algn="ctr">
              <a:lnSpc>
                <a:spcPts val="42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КГУ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«ОБЩЕОБРАЗОВАТЕЛЬНАЯ ШКОЛА №2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СЕЛА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ЕГИНДЫКОЛЬ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отдела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образования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по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Егиндыкольскому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району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управления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образования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Акмолинской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области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» 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ea typeface="Antonio Ultra-Bold"/>
              <a:cs typeface="Times New Roman" pitchFamily="18" charset="0"/>
              <a:sym typeface="Antonio Ultra-Bold"/>
            </a:endParaRPr>
          </a:p>
          <a:p>
            <a:pPr algn="ctr">
              <a:lnSpc>
                <a:spcPts val="4200"/>
              </a:lnSpc>
            </a:pPr>
            <a:endParaRPr lang="ru-RU" sz="2400" b="1" dirty="0">
              <a:solidFill>
                <a:srgbClr val="FFFF00"/>
              </a:solidFill>
              <a:latin typeface="Times New Roman" pitchFamily="18" charset="0"/>
              <a:ea typeface="Antonio Ultra-Bold"/>
              <a:cs typeface="Times New Roman" pitchFamily="18" charset="0"/>
              <a:sym typeface="Antonio Ultra-Bold"/>
            </a:endParaRPr>
          </a:p>
          <a:p>
            <a:pPr algn="ctr">
              <a:lnSpc>
                <a:spcPts val="4200"/>
              </a:lnSpc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ea typeface="Antonio Ultra-Bold"/>
              <a:cs typeface="Times New Roman" pitchFamily="18" charset="0"/>
              <a:sym typeface="Antonio Ultra-Bold"/>
            </a:endParaRPr>
          </a:p>
          <a:p>
            <a:pPr algn="ctr"/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ОТЧЁТ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РЕЗУЛЬТАТАХ НАСТАВНИЧЕСТВА, В КОТОРОМ, ОТРАЖАЮТСЯ ИТОГИ РЕАЛИЗАЦИИ МЕРОПРИЯТИЙ ПЛАНА НАСТАВНИЧЕСТВА, И РЕКОМЕНДАЦИИ ДЛЯ СОВЕРШЕНСТВОВАНИЯ ПРАКТИКИ В ДЕЙСТВИИ.</a:t>
            </a:r>
          </a:p>
          <a:p>
            <a:r>
              <a:rPr lang="ru-RU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lnSpc>
                <a:spcPts val="15789"/>
              </a:lnSpc>
            </a:pPr>
            <a:endParaRPr lang="en-US" sz="3600" b="1" dirty="0">
              <a:solidFill>
                <a:srgbClr val="FF0000"/>
              </a:solidFill>
              <a:latin typeface="Antonio Ultra-Bold"/>
              <a:ea typeface="Antonio Ultra-Bold"/>
              <a:cs typeface="Antonio Ultra-Bold"/>
              <a:sym typeface="Antonio Ultra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20001" y="4420555"/>
            <a:ext cx="10668000" cy="9874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 lang="ru-RU" sz="3000" b="1" dirty="0" smtClean="0">
              <a:solidFill>
                <a:srgbClr val="FFFF00"/>
              </a:solidFill>
              <a:latin typeface="Times New Roman" pitchFamily="18" charset="0"/>
              <a:ea typeface="Antonio Ultra-Bold"/>
              <a:cs typeface="Times New Roman" pitchFamily="18" charset="0"/>
              <a:sym typeface="Antonio Ultra-Bold"/>
            </a:endParaRPr>
          </a:p>
          <a:p>
            <a:pPr algn="ctr">
              <a:lnSpc>
                <a:spcPts val="4200"/>
              </a:lnSpc>
            </a:pPr>
            <a:endParaRPr lang="ru-RU" sz="3000" b="1" dirty="0">
              <a:solidFill>
                <a:srgbClr val="FFFF00"/>
              </a:solidFill>
              <a:latin typeface="Times New Roman" pitchFamily="18" charset="0"/>
              <a:ea typeface="Antonio Ultra-Bold"/>
              <a:cs typeface="Times New Roman" pitchFamily="18" charset="0"/>
              <a:sym typeface="Antonio Ultra-Bold"/>
            </a:endParaRPr>
          </a:p>
          <a:p>
            <a:pPr algn="ctr">
              <a:lnSpc>
                <a:spcPts val="4200"/>
              </a:lnSpc>
            </a:pPr>
            <a:endParaRPr lang="ru-RU" sz="3000" b="1" dirty="0" smtClean="0">
              <a:solidFill>
                <a:srgbClr val="FFFF00"/>
              </a:solidFill>
              <a:latin typeface="Times New Roman" pitchFamily="18" charset="0"/>
              <a:ea typeface="Antonio Ultra-Bold"/>
              <a:cs typeface="Times New Roman" pitchFamily="18" charset="0"/>
              <a:sym typeface="Antonio Ultra-Bold"/>
            </a:endParaRPr>
          </a:p>
          <a:p>
            <a:pPr algn="ctr">
              <a:lnSpc>
                <a:spcPts val="4200"/>
              </a:lnSpc>
            </a:pPr>
            <a:endParaRPr lang="ru-RU" sz="3000" b="1" dirty="0" smtClean="0">
              <a:solidFill>
                <a:srgbClr val="FFFF00"/>
              </a:solidFill>
              <a:latin typeface="Times New Roman" pitchFamily="18" charset="0"/>
              <a:ea typeface="Antonio Ultra-Bold"/>
              <a:cs typeface="Times New Roman" pitchFamily="18" charset="0"/>
              <a:sym typeface="Antonio Ultra-Bold"/>
            </a:endParaRPr>
          </a:p>
          <a:p>
            <a:pPr algn="ctr">
              <a:lnSpc>
                <a:spcPts val="4200"/>
              </a:lnSpc>
            </a:pPr>
            <a:endParaRPr lang="ru-RU" sz="3000" b="1" dirty="0" smtClean="0">
              <a:solidFill>
                <a:srgbClr val="FFFF00"/>
              </a:solidFill>
              <a:latin typeface="Times New Roman" pitchFamily="18" charset="0"/>
              <a:ea typeface="Antonio Ultra-Bold"/>
              <a:cs typeface="Times New Roman" pitchFamily="18" charset="0"/>
              <a:sym typeface="Antonio Ultra-Bold"/>
            </a:endParaRPr>
          </a:p>
          <a:p>
            <a:pPr algn="ctr">
              <a:lnSpc>
                <a:spcPts val="4200"/>
              </a:lnSpc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Выполнила: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ШЕВЧЕНКО Л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.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Д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.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ea typeface="Antonio Ultra-Bold"/>
              <a:cs typeface="Times New Roman" pitchFamily="18" charset="0"/>
              <a:sym typeface="Antonio Ultra-Bold"/>
            </a:endParaRPr>
          </a:p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Учитель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физической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культуры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ea typeface="Antonio Ultra-Bold"/>
              <a:cs typeface="Times New Roman" pitchFamily="18" charset="0"/>
              <a:sym typeface="Antonio Ultra-Bold"/>
            </a:endParaRPr>
          </a:p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Педагог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–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исследователь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</a:t>
            </a:r>
          </a:p>
          <a:p>
            <a:pPr algn="ctr">
              <a:lnSpc>
                <a:spcPts val="4200"/>
              </a:lnSpc>
            </a:pPr>
            <a:endParaRPr lang="en-US" sz="3000" b="1" dirty="0">
              <a:solidFill>
                <a:srgbClr val="FFFF00"/>
              </a:solidFill>
              <a:latin typeface="Times New Roman" pitchFamily="18" charset="0"/>
              <a:ea typeface="Antonio Ultra-Bold"/>
              <a:cs typeface="Times New Roman" pitchFamily="18" charset="0"/>
              <a:sym typeface="Antonio Ultra-Bold"/>
            </a:endParaRPr>
          </a:p>
          <a:p>
            <a:pPr algn="ctr">
              <a:lnSpc>
                <a:spcPts val="4200"/>
              </a:lnSpc>
            </a:pP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с.Егиндыколь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 202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5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г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ea typeface="Antonio Ultra-Bold"/>
                <a:cs typeface="Times New Roman" pitchFamily="18" charset="0"/>
                <a:sym typeface="Antonio Ultra-Bold"/>
              </a:rPr>
              <a:t>.</a:t>
            </a:r>
          </a:p>
          <a:p>
            <a:pPr algn="ctr">
              <a:lnSpc>
                <a:spcPts val="35038"/>
              </a:lnSpc>
            </a:pPr>
            <a:endParaRPr lang="en-US" sz="3000" b="1" dirty="0">
              <a:solidFill>
                <a:srgbClr val="FFFF00"/>
              </a:solidFill>
              <a:latin typeface="Antonio Ultra-Bold"/>
              <a:ea typeface="Antonio Ultra-Bold"/>
              <a:cs typeface="Antonio Ultra-Bold"/>
              <a:sym typeface="Antonio Ultra-Bold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EA0678E8-B736-B5A4-53A5-95F5586A9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917304" cy="10287000"/>
            <a:chOff x="0" y="0"/>
            <a:chExt cx="11889739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7317" r="34892"/>
            <a:stretch>
              <a:fillRect/>
            </a:stretch>
          </p:blipFill>
          <p:spPr>
            <a:xfrm>
              <a:off x="0" y="0"/>
              <a:ext cx="11889739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-1369696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20090" y="687735"/>
            <a:ext cx="7677123" cy="8911530"/>
            <a:chOff x="0" y="0"/>
            <a:chExt cx="10236165" cy="1188204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0236165" cy="11882040"/>
            </a:xfrm>
            <a:prstGeom prst="rect">
              <a:avLst/>
            </a:prstGeom>
            <a:solidFill>
              <a:srgbClr val="FF9B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028700" y="1818644"/>
            <a:ext cx="6824610" cy="324169"/>
          </a:xfrm>
          <a:custGeom>
            <a:avLst/>
            <a:gdLst/>
            <a:ahLst/>
            <a:cxnLst/>
            <a:rect l="l" t="t" r="r" b="b"/>
            <a:pathLst>
              <a:path w="6824610" h="324169">
                <a:moveTo>
                  <a:pt x="0" y="0"/>
                </a:moveTo>
                <a:lnTo>
                  <a:pt x="6824610" y="0"/>
                </a:lnTo>
                <a:lnTo>
                  <a:pt x="6824610" y="324169"/>
                </a:lnTo>
                <a:lnTo>
                  <a:pt x="0" y="324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917304" y="0"/>
            <a:ext cx="9370696" cy="15029424"/>
          </a:xfrm>
          <a:custGeom>
            <a:avLst/>
            <a:gdLst/>
            <a:ahLst/>
            <a:cxnLst/>
            <a:rect l="l" t="t" r="r" b="b"/>
            <a:pathLst>
              <a:path w="9370696" h="15029424">
                <a:moveTo>
                  <a:pt x="0" y="0"/>
                </a:moveTo>
                <a:lnTo>
                  <a:pt x="9370696" y="0"/>
                </a:lnTo>
                <a:lnTo>
                  <a:pt x="9370696" y="15029424"/>
                </a:lnTo>
                <a:lnTo>
                  <a:pt x="0" y="150294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6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917304" y="0"/>
            <a:ext cx="10821242" cy="10821242"/>
          </a:xfrm>
          <a:custGeom>
            <a:avLst/>
            <a:gdLst/>
            <a:ahLst/>
            <a:cxnLst/>
            <a:rect l="l" t="t" r="r" b="b"/>
            <a:pathLst>
              <a:path w="10821242" h="10821242">
                <a:moveTo>
                  <a:pt x="0" y="0"/>
                </a:moveTo>
                <a:lnTo>
                  <a:pt x="10821242" y="0"/>
                </a:lnTo>
                <a:lnTo>
                  <a:pt x="10821242" y="10821242"/>
                </a:lnTo>
                <a:lnTo>
                  <a:pt x="0" y="108212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5"/>
          <p:cNvSpPr/>
          <p:nvPr/>
        </p:nvSpPr>
        <p:spPr>
          <a:xfrm>
            <a:off x="11786328" y="2504661"/>
            <a:ext cx="3632647" cy="5144527"/>
          </a:xfrm>
          <a:custGeom>
            <a:avLst/>
            <a:gdLst/>
            <a:ahLst/>
            <a:cxnLst/>
            <a:rect l="l" t="t" r="r" b="b"/>
            <a:pathLst>
              <a:path w="3327847" h="4766012">
                <a:moveTo>
                  <a:pt x="0" y="0"/>
                </a:moveTo>
                <a:lnTo>
                  <a:pt x="3327847" y="0"/>
                </a:lnTo>
                <a:lnTo>
                  <a:pt x="3327847" y="4766013"/>
                </a:lnTo>
                <a:lnTo>
                  <a:pt x="0" y="47660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Прямоугольник 9"/>
          <p:cNvSpPr/>
          <p:nvPr/>
        </p:nvSpPr>
        <p:spPr>
          <a:xfrm>
            <a:off x="762000" y="1972975"/>
            <a:ext cx="724963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Задачи: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Оказание методической помощи в повышении обще-дидактического и методического уровня организации учебно-воспитательной деятельности.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Использование педагогом в своей работе активных форм обучения, практических, индивидуальных, самостоятельных навыков преподавания.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Ожидаемые результаты: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1.Успешная адаптация педагога в учреждении.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2.Активизация практических, индивидуальных, самостоятельных навыков преподавания.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3.Повышение профессиональной компетентности молодого педагога в вопросах педагогики и психологии.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4.Обеспечение непрерывного совершенствования качества преподавания.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5.Совершенствование методов работы по развитию творческой и самостоятельной деятельности обучающихся.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Использование в работе инновационных педагогических технологий.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1274" y="1026683"/>
            <a:ext cx="7090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 Формирование профессиональных умений и навыков для их успешного применения на практике.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76330" y="0"/>
            <a:ext cx="21064330" cy="1026215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252035" y="1348740"/>
            <a:ext cx="3118351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>
                    <a:alpha val="14902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CLUB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4093" y="308610"/>
            <a:ext cx="16556197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ru-RU" sz="6000" b="1" dirty="0" smtClean="0">
                <a:solidFill>
                  <a:srgbClr val="FF9900"/>
                </a:solidFill>
              </a:rPr>
              <a:t>За </a:t>
            </a:r>
            <a:r>
              <a:rPr lang="ru-RU" sz="6000" b="1" dirty="0">
                <a:solidFill>
                  <a:srgbClr val="FF9900"/>
                </a:solidFill>
              </a:rPr>
              <a:t>отчетный период проводились следующие </a:t>
            </a:r>
            <a:r>
              <a:rPr lang="ru-RU" sz="6000" b="1" dirty="0" smtClean="0">
                <a:solidFill>
                  <a:srgbClr val="FF9900"/>
                </a:solidFill>
              </a:rPr>
              <a:t>мероприятия:</a:t>
            </a:r>
            <a:endParaRPr lang="en-US" sz="6000" b="1" dirty="0">
              <a:solidFill>
                <a:srgbClr val="FF9900"/>
              </a:solidFill>
              <a:latin typeface="Antonio Ultra-Bold" charset="0"/>
              <a:ea typeface="Antonio Ultra-Bold"/>
              <a:cs typeface="Antonio Ultra-Bold"/>
              <a:sym typeface="Antonio Ultra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-3962400" y="2532435"/>
            <a:ext cx="6932155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endParaRPr lang="en-US" sz="2300" b="1" dirty="0" smtClean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940"/>
              </a:lnSpc>
            </a:pPr>
            <a:endParaRPr lang="en-US" sz="23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Товарищеская встреча между учащимися ОШ № 2 и ДЮСШ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676400" y="2923567"/>
            <a:ext cx="1043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Товарищеская встреча между </a:t>
            </a:r>
            <a:endParaRPr lang="ru-RU" sz="36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учащимися </a:t>
            </a:r>
            <a:r>
              <a:rPr lang="ru-RU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ОШ № 2 и ДЮСШ</a:t>
            </a:r>
          </a:p>
          <a:p>
            <a:pPr algn="ctr"/>
            <a:r>
              <a:rPr lang="ru-RU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2" name="Рисунок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35" y="2705100"/>
            <a:ext cx="9389165" cy="655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76330" y="0"/>
            <a:ext cx="21064330" cy="1026215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252035" y="1348740"/>
            <a:ext cx="3118351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>
                    <a:alpha val="14902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CLUB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4093" y="308610"/>
            <a:ext cx="1655619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ru-RU" sz="4000" b="1" dirty="0" smtClean="0">
                <a:solidFill>
                  <a:srgbClr val="FF9900"/>
                </a:solidFill>
              </a:rPr>
              <a:t>За </a:t>
            </a:r>
            <a:r>
              <a:rPr lang="ru-RU" sz="4000" b="1" dirty="0">
                <a:solidFill>
                  <a:srgbClr val="FF9900"/>
                </a:solidFill>
              </a:rPr>
              <a:t>отчетный период проводились следующие </a:t>
            </a:r>
            <a:r>
              <a:rPr lang="ru-RU" sz="4000" b="1" dirty="0" smtClean="0">
                <a:solidFill>
                  <a:srgbClr val="FF9900"/>
                </a:solidFill>
              </a:rPr>
              <a:t>мероприятия:</a:t>
            </a:r>
            <a:endParaRPr lang="en-US" sz="4000" b="1" dirty="0">
              <a:solidFill>
                <a:srgbClr val="FF9900"/>
              </a:solidFill>
              <a:latin typeface="Antonio Ultra-Bold" charset="0"/>
              <a:ea typeface="Antonio Ultra-Bold"/>
              <a:cs typeface="Antonio Ultra-Bold"/>
              <a:sym typeface="Antonio Ultra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-3962400" y="2532435"/>
            <a:ext cx="6932155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endParaRPr lang="en-US" sz="2300" b="1" dirty="0" smtClean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940"/>
              </a:lnSpc>
            </a:pPr>
            <a:endParaRPr lang="en-US" sz="23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Товарищеская встреча между учащимися ОШ № 2 и ДЮСШ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051373" y="3032898"/>
            <a:ext cx="1043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9900"/>
                </a:solidFill>
              </a:rPr>
              <a:t>Первенство </a:t>
            </a:r>
            <a:r>
              <a:rPr lang="ru-RU" sz="3600" b="1" dirty="0">
                <a:solidFill>
                  <a:srgbClr val="FF9900"/>
                </a:solidFill>
              </a:rPr>
              <a:t>в секции «Тогыз </a:t>
            </a:r>
            <a:r>
              <a:rPr lang="ru-RU" sz="3600" b="1" dirty="0" err="1">
                <a:solidFill>
                  <a:srgbClr val="FF9900"/>
                </a:solidFill>
              </a:rPr>
              <a:t>Кумалак</a:t>
            </a:r>
            <a:r>
              <a:rPr lang="ru-RU" sz="3600" b="1" dirty="0" smtClean="0">
                <a:solidFill>
                  <a:srgbClr val="FF9900"/>
                </a:solidFill>
              </a:rPr>
              <a:t>»</a:t>
            </a:r>
          </a:p>
          <a:p>
            <a:pPr algn="ctr"/>
            <a:endParaRPr lang="ru-RU" sz="3600" b="1" dirty="0">
              <a:solidFill>
                <a:srgbClr val="FF9900"/>
              </a:solidFill>
            </a:endParaRPr>
          </a:p>
          <a:p>
            <a:pPr algn="ctr"/>
            <a:endParaRPr lang="ru-RU" sz="3600" b="1" dirty="0" smtClean="0">
              <a:solidFill>
                <a:srgbClr val="FF9900"/>
              </a:solidFill>
            </a:endParaRPr>
          </a:p>
          <a:p>
            <a:pPr algn="ctr"/>
            <a:endParaRPr lang="ru-RU" sz="3600" b="1" dirty="0">
              <a:solidFill>
                <a:srgbClr val="FF9900"/>
              </a:solidFill>
            </a:endParaRPr>
          </a:p>
          <a:p>
            <a:pPr algn="ctr"/>
            <a:endParaRPr lang="ru-RU" sz="3600" b="1" dirty="0" smtClean="0">
              <a:solidFill>
                <a:srgbClr val="FF99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Соревнования </a:t>
            </a:r>
            <a:r>
              <a:rPr lang="ru-RU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по волейболу в с. Астраханка.</a:t>
            </a:r>
          </a:p>
          <a:p>
            <a:pPr algn="ctr"/>
            <a:r>
              <a:rPr lang="ru-RU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Учащиеся ОШ №2 заняли 2 место</a:t>
            </a:r>
          </a:p>
          <a:p>
            <a:pPr algn="ctr"/>
            <a:endParaRPr lang="ru-RU" sz="3600" b="1" dirty="0">
              <a:solidFill>
                <a:srgbClr val="FF9900"/>
              </a:solidFill>
            </a:endParaRPr>
          </a:p>
          <a:p>
            <a:pPr lvl="0" algn="ctr"/>
            <a:endParaRPr lang="ru-RU" sz="36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98" y="1485900"/>
            <a:ext cx="2033010" cy="365760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975652"/>
            <a:ext cx="738809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43000" y="2781300"/>
            <a:ext cx="16078200" cy="64008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адаптации </a:t>
            </a:r>
            <a:r>
              <a:rPr lang="ru-RU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Криксина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А.В., как молодого специалиста прошел успешно. Ему была оказана помощь администрацией и педагогом-наставником в вопросах совершенствования теоретических и практических знаний, повышение уровня профессионального мастерства.</a:t>
            </a:r>
          </a:p>
          <a:p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Учитель владеет методикой грамотного построения урока; знает, понимает, как правильно построить план урока и дать новую тему урока;  следит не только  за ходом учебного процесса, но и за порядком в классе, за характером взаимоотношений учащихся в классе. Но еще необходимо обратить внимание на использование различных форм контроля и оценки знаний учащихся, вести более эмоционально уроки, использовать больше игровых  и соревновательных моментов. Продолжить работу над выработкой командного голоса.</a:t>
            </a:r>
          </a:p>
          <a:p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Также в  ходе посещения уроков и часов общения выявлена проблема в работе с детьми с низкой учебной мотивацией, в частности проблема состоит в вовлечении их в активную учебную деятельность и соблюдении ими дисциплины</a:t>
            </a:r>
            <a:r>
              <a:rPr lang="ru-RU" dirty="0">
                <a:solidFill>
                  <a:srgbClr val="FF9900"/>
                </a:solidFill>
              </a:rPr>
              <a:t>.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800100"/>
            <a:ext cx="15544800" cy="2205038"/>
          </a:xfrm>
        </p:spPr>
        <p:txBody>
          <a:bodyPr/>
          <a:lstStyle/>
          <a:p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9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7707306" y="0"/>
            <a:ext cx="11781569" cy="10601667"/>
            <a:chOff x="0" y="0"/>
            <a:chExt cx="5697593" cy="51269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97593" cy="5126990"/>
            </a:xfrm>
            <a:custGeom>
              <a:avLst/>
              <a:gdLst/>
              <a:ahLst/>
              <a:cxnLst/>
              <a:rect l="l" t="t" r="r" b="b"/>
              <a:pathLst>
                <a:path w="5697593" h="5126990">
                  <a:moveTo>
                    <a:pt x="2875653" y="0"/>
                  </a:moveTo>
                  <a:lnTo>
                    <a:pt x="2853913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2853913" y="5126990"/>
                  </a:lnTo>
                  <a:lnTo>
                    <a:pt x="2875653" y="5126990"/>
                  </a:lnTo>
                  <a:lnTo>
                    <a:pt x="5697593" y="2564130"/>
                  </a:lnTo>
                  <a:lnTo>
                    <a:pt x="2875653" y="0"/>
                  </a:lnTo>
                  <a:close/>
                </a:path>
              </a:pathLst>
            </a:custGeom>
            <a:solidFill>
              <a:srgbClr val="FF9B2C">
                <a:alpha val="40000"/>
              </a:srgbClr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343400" y="4228585"/>
            <a:ext cx="102870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ru-RU" sz="6000" b="1" dirty="0" smtClean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СПАСИБО ЗА ВНИМАНИЕ!</a:t>
            </a:r>
            <a:endParaRPr lang="en-US" sz="6000" b="1" dirty="0">
              <a:solidFill>
                <a:srgbClr val="FFFFFF"/>
              </a:solidFill>
              <a:latin typeface="Antonio Ultra-Bold"/>
              <a:ea typeface="Antonio Ultra-Bold"/>
              <a:cs typeface="Antonio Ultra-Bold"/>
              <a:sym typeface="Antonio Ultra-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491212" y="826799"/>
            <a:ext cx="6641275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endParaRPr lang="en-US" sz="6000" b="1" dirty="0">
              <a:solidFill>
                <a:srgbClr val="FF9B2C"/>
              </a:solidFill>
              <a:latin typeface="Antonio Ultra-Bold"/>
              <a:ea typeface="Antonio Ultra-Bold"/>
              <a:cs typeface="Antonio Ultra-Bold"/>
              <a:sym typeface="Antonio Ultra-Bold"/>
            </a:endParaRPr>
          </a:p>
          <a:p>
            <a:pPr algn="l">
              <a:lnSpc>
                <a:spcPts val="8400"/>
              </a:lnSpc>
            </a:pPr>
            <a:endParaRPr lang="en-US" sz="6000" b="1" dirty="0">
              <a:solidFill>
                <a:srgbClr val="FF9B2C"/>
              </a:solidFill>
              <a:latin typeface="Antonio Ultra-Bold"/>
              <a:ea typeface="Antonio Ultra-Bold"/>
              <a:cs typeface="Antonio Ultra-Bold"/>
              <a:sym typeface="Antonio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36985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244</TotalTime>
  <Words>337</Words>
  <Application>Microsoft Office PowerPoint</Application>
  <PresentationFormat>Произвольный</PresentationFormat>
  <Paragraphs>55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Antonio Ultra-Bold</vt:lpstr>
      <vt:lpstr>Montserrat</vt:lpstr>
      <vt:lpstr>Arial Narrow</vt:lpstr>
      <vt:lpstr>Calibri</vt:lpstr>
      <vt:lpstr>Times New Roman</vt:lpstr>
      <vt:lpstr>Montserrat Bold</vt:lpstr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Решение: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«Общеобразовательная школа №2 села Егиндыколь отдела образования по Егиндыкольскому району управления образования Акмолинской области»</dc:title>
  <dc:creator>Пользователь</dc:creator>
  <cp:lastModifiedBy>Людмила</cp:lastModifiedBy>
  <cp:revision>31</cp:revision>
  <dcterms:created xsi:type="dcterms:W3CDTF">2006-08-16T00:00:00Z</dcterms:created>
  <dcterms:modified xsi:type="dcterms:W3CDTF">2025-01-04T05:31:03Z</dcterms:modified>
  <dc:identifier>DAGRjK71848</dc:identifier>
</cp:coreProperties>
</file>